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1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4" r:id="rId9"/>
    <p:sldId id="263" r:id="rId10"/>
    <p:sldId id="266" r:id="rId11"/>
    <p:sldId id="271" r:id="rId12"/>
    <p:sldId id="267" r:id="rId13"/>
    <p:sldId id="270" r:id="rId14"/>
    <p:sldId id="272" r:id="rId15"/>
    <p:sldId id="273" r:id="rId16"/>
    <p:sldId id="274" r:id="rId17"/>
    <p:sldId id="275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C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13"/>
    <p:restoredTop sz="94650"/>
  </p:normalViewPr>
  <p:slideViewPr>
    <p:cSldViewPr snapToGrid="0">
      <p:cViewPr varScale="1">
        <p:scale>
          <a:sx n="92" d="100"/>
          <a:sy n="92" d="100"/>
        </p:scale>
        <p:origin x="208" y="784"/>
      </p:cViewPr>
      <p:guideLst/>
    </p:cSldViewPr>
  </p:slideViewPr>
  <p:outlineViewPr>
    <p:cViewPr>
      <p:scale>
        <a:sx n="33" d="100"/>
        <a:sy n="33" d="100"/>
      </p:scale>
      <p:origin x="0" y="-629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C573F4-60D2-F345-A765-A82C32150776}" type="doc">
      <dgm:prSet loTypeId="urn:microsoft.com/office/officeart/2005/8/layout/vProcess5" loCatId="" qsTypeId="urn:microsoft.com/office/officeart/2005/8/quickstyle/simple1" qsCatId="simple" csTypeId="urn:microsoft.com/office/officeart/2005/8/colors/accent6_4" csCatId="accent6" phldr="1"/>
      <dgm:spPr/>
      <dgm:t>
        <a:bodyPr/>
        <a:lstStyle/>
        <a:p>
          <a:endParaRPr lang="en-US"/>
        </a:p>
      </dgm:t>
    </dgm:pt>
    <dgm:pt modelId="{3F60CF5F-A05C-1340-9CC6-17E48E970201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000" b="0" i="0" dirty="0"/>
            <a:t>Smoking model AUC: 0.71 (robust classification)"</a:t>
          </a:r>
        </a:p>
        <a:p>
          <a:pPr>
            <a:buFont typeface="Arial" panose="020B0604020202020204" pitchFamily="34" charset="0"/>
            <a:buChar char="•"/>
          </a:pPr>
          <a:r>
            <a:rPr lang="en-US" sz="2000" b="0" i="0" dirty="0"/>
            <a:t>"Drinking model AUC: 0.69 (moderate efficacy)"</a:t>
          </a:r>
          <a:endParaRPr lang="en-US" sz="2000" dirty="0"/>
        </a:p>
      </dgm:t>
    </dgm:pt>
    <dgm:pt modelId="{57F1A050-6F74-664A-9D1C-8D26FF474A46}" type="parTrans" cxnId="{D69557AB-D8CD-DF41-980B-18D6596503EE}">
      <dgm:prSet/>
      <dgm:spPr/>
      <dgm:t>
        <a:bodyPr/>
        <a:lstStyle/>
        <a:p>
          <a:endParaRPr lang="en-US" sz="2000"/>
        </a:p>
      </dgm:t>
    </dgm:pt>
    <dgm:pt modelId="{2C31B65B-D0E4-734C-8854-4BACBDE6CDA3}" type="sibTrans" cxnId="{D69557AB-D8CD-DF41-980B-18D6596503EE}">
      <dgm:prSet custT="1"/>
      <dgm:spPr/>
      <dgm:t>
        <a:bodyPr/>
        <a:lstStyle/>
        <a:p>
          <a:endParaRPr lang="en-US" sz="2000"/>
        </a:p>
      </dgm:t>
    </dgm:pt>
    <dgm:pt modelId="{42BD7517-3DB0-FD42-A7E6-B8EA1A390458}">
      <dgm:prSet custT="1"/>
      <dgm:spPr/>
      <dgm:t>
        <a:bodyPr/>
        <a:lstStyle/>
        <a:p>
          <a:r>
            <a:rPr lang="en-US" sz="2000" b="0" i="0" dirty="0"/>
            <a:t>Significant predictors: Gamma-GTP, </a:t>
          </a:r>
          <a:r>
            <a:rPr lang="en-US" sz="2000" b="0" i="0" dirty="0" err="1"/>
            <a:t>cholesterol,BP</a:t>
          </a:r>
          <a:endParaRPr lang="en-US" sz="2000" dirty="0"/>
        </a:p>
      </dgm:t>
    </dgm:pt>
    <dgm:pt modelId="{43306E90-84AA-064E-840F-5079B5FC92C0}" type="parTrans" cxnId="{F89A5AC5-D246-9540-925C-0ED9D6826054}">
      <dgm:prSet/>
      <dgm:spPr/>
      <dgm:t>
        <a:bodyPr/>
        <a:lstStyle/>
        <a:p>
          <a:endParaRPr lang="en-US" sz="2000"/>
        </a:p>
      </dgm:t>
    </dgm:pt>
    <dgm:pt modelId="{A23DF6AF-0120-A64C-B582-8B6FF1BD7B80}" type="sibTrans" cxnId="{F89A5AC5-D246-9540-925C-0ED9D6826054}">
      <dgm:prSet custT="1"/>
      <dgm:spPr/>
      <dgm:t>
        <a:bodyPr/>
        <a:lstStyle/>
        <a:p>
          <a:endParaRPr lang="en-US" sz="2000"/>
        </a:p>
      </dgm:t>
    </dgm:pt>
    <dgm:pt modelId="{417AB0EB-F88B-C64C-A368-20017AA60D07}">
      <dgm:prSet custT="1"/>
      <dgm:spPr/>
      <dgm:t>
        <a:bodyPr/>
        <a:lstStyle/>
        <a:p>
          <a:r>
            <a:rPr lang="en-US" sz="2000" b="0" i="0" dirty="0"/>
            <a:t>Confirmed consistency across classes via </a:t>
          </a:r>
        </a:p>
        <a:p>
          <a:r>
            <a:rPr lang="en-US" sz="2000" b="0" i="0" dirty="0"/>
            <a:t>cross-validation</a:t>
          </a:r>
          <a:endParaRPr lang="en-US" sz="2000" dirty="0"/>
        </a:p>
      </dgm:t>
    </dgm:pt>
    <dgm:pt modelId="{97CDDA38-4790-3644-9CA5-610BC4834F39}" type="parTrans" cxnId="{218ABDFA-9C31-874F-952A-E461F10B8600}">
      <dgm:prSet/>
      <dgm:spPr/>
      <dgm:t>
        <a:bodyPr/>
        <a:lstStyle/>
        <a:p>
          <a:endParaRPr lang="en-US" sz="2000"/>
        </a:p>
      </dgm:t>
    </dgm:pt>
    <dgm:pt modelId="{949227CC-34D6-E943-AF9A-875CB4C9319D}" type="sibTrans" cxnId="{218ABDFA-9C31-874F-952A-E461F10B8600}">
      <dgm:prSet/>
      <dgm:spPr/>
      <dgm:t>
        <a:bodyPr/>
        <a:lstStyle/>
        <a:p>
          <a:endParaRPr lang="en-US" sz="2000"/>
        </a:p>
      </dgm:t>
    </dgm:pt>
    <dgm:pt modelId="{CEC80A49-F414-324F-8F52-89E769BD8F25}" type="pres">
      <dgm:prSet presAssocID="{EFC573F4-60D2-F345-A765-A82C32150776}" presName="outerComposite" presStyleCnt="0">
        <dgm:presLayoutVars>
          <dgm:chMax val="5"/>
          <dgm:dir/>
          <dgm:resizeHandles val="exact"/>
        </dgm:presLayoutVars>
      </dgm:prSet>
      <dgm:spPr/>
    </dgm:pt>
    <dgm:pt modelId="{17533FE7-E38F-824D-BCBA-5D9A2EBD3CB5}" type="pres">
      <dgm:prSet presAssocID="{EFC573F4-60D2-F345-A765-A82C32150776}" presName="dummyMaxCanvas" presStyleCnt="0">
        <dgm:presLayoutVars/>
      </dgm:prSet>
      <dgm:spPr/>
    </dgm:pt>
    <dgm:pt modelId="{BB2B7836-F36A-E345-B593-1D948A5F1F6B}" type="pres">
      <dgm:prSet presAssocID="{EFC573F4-60D2-F345-A765-A82C32150776}" presName="ThreeNodes_1" presStyleLbl="node1" presStyleIdx="0" presStyleCnt="3">
        <dgm:presLayoutVars>
          <dgm:bulletEnabled val="1"/>
        </dgm:presLayoutVars>
      </dgm:prSet>
      <dgm:spPr/>
    </dgm:pt>
    <dgm:pt modelId="{37319796-FB6E-C04F-AA4A-0FBB5FCEC3B7}" type="pres">
      <dgm:prSet presAssocID="{EFC573F4-60D2-F345-A765-A82C32150776}" presName="ThreeNodes_2" presStyleLbl="node1" presStyleIdx="1" presStyleCnt="3" custScaleX="100003">
        <dgm:presLayoutVars>
          <dgm:bulletEnabled val="1"/>
        </dgm:presLayoutVars>
      </dgm:prSet>
      <dgm:spPr/>
    </dgm:pt>
    <dgm:pt modelId="{64283F30-868D-3E4B-A94A-2BCB8EFC0D72}" type="pres">
      <dgm:prSet presAssocID="{EFC573F4-60D2-F345-A765-A82C32150776}" presName="ThreeNodes_3" presStyleLbl="node1" presStyleIdx="2" presStyleCnt="3">
        <dgm:presLayoutVars>
          <dgm:bulletEnabled val="1"/>
        </dgm:presLayoutVars>
      </dgm:prSet>
      <dgm:spPr/>
    </dgm:pt>
    <dgm:pt modelId="{039BE005-CA23-B04B-8F64-FCC6C8EDBB7F}" type="pres">
      <dgm:prSet presAssocID="{EFC573F4-60D2-F345-A765-A82C32150776}" presName="ThreeConn_1-2" presStyleLbl="fgAccFollowNode1" presStyleIdx="0" presStyleCnt="2">
        <dgm:presLayoutVars>
          <dgm:bulletEnabled val="1"/>
        </dgm:presLayoutVars>
      </dgm:prSet>
      <dgm:spPr/>
    </dgm:pt>
    <dgm:pt modelId="{803CB4B0-C111-F94F-ABF0-D3F0E7D55AC0}" type="pres">
      <dgm:prSet presAssocID="{EFC573F4-60D2-F345-A765-A82C32150776}" presName="ThreeConn_2-3" presStyleLbl="fgAccFollowNode1" presStyleIdx="1" presStyleCnt="2">
        <dgm:presLayoutVars>
          <dgm:bulletEnabled val="1"/>
        </dgm:presLayoutVars>
      </dgm:prSet>
      <dgm:spPr/>
    </dgm:pt>
    <dgm:pt modelId="{FE487EBC-098C-D540-9842-00C1F28484DD}" type="pres">
      <dgm:prSet presAssocID="{EFC573F4-60D2-F345-A765-A82C32150776}" presName="ThreeNodes_1_text" presStyleLbl="node1" presStyleIdx="2" presStyleCnt="3">
        <dgm:presLayoutVars>
          <dgm:bulletEnabled val="1"/>
        </dgm:presLayoutVars>
      </dgm:prSet>
      <dgm:spPr/>
    </dgm:pt>
    <dgm:pt modelId="{87E640D5-EEA9-C144-A7EC-69F6027E5604}" type="pres">
      <dgm:prSet presAssocID="{EFC573F4-60D2-F345-A765-A82C32150776}" presName="ThreeNodes_2_text" presStyleLbl="node1" presStyleIdx="2" presStyleCnt="3">
        <dgm:presLayoutVars>
          <dgm:bulletEnabled val="1"/>
        </dgm:presLayoutVars>
      </dgm:prSet>
      <dgm:spPr/>
    </dgm:pt>
    <dgm:pt modelId="{C40DDBDC-BDE1-8944-AC55-28ED0AB85579}" type="pres">
      <dgm:prSet presAssocID="{EFC573F4-60D2-F345-A765-A82C32150776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D28F0914-462C-7046-BEBA-33F5BB217858}" type="presOf" srcId="{3F60CF5F-A05C-1340-9CC6-17E48E970201}" destId="{BB2B7836-F36A-E345-B593-1D948A5F1F6B}" srcOrd="0" destOrd="0" presId="urn:microsoft.com/office/officeart/2005/8/layout/vProcess5"/>
    <dgm:cxn modelId="{317E9F62-5287-FC4A-B8CD-4FDEFEB27BE4}" type="presOf" srcId="{EFC573F4-60D2-F345-A765-A82C32150776}" destId="{CEC80A49-F414-324F-8F52-89E769BD8F25}" srcOrd="0" destOrd="0" presId="urn:microsoft.com/office/officeart/2005/8/layout/vProcess5"/>
    <dgm:cxn modelId="{2EFD2865-EF4B-CC44-B676-FC02BB5603C7}" type="presOf" srcId="{42BD7517-3DB0-FD42-A7E6-B8EA1A390458}" destId="{87E640D5-EEA9-C144-A7EC-69F6027E5604}" srcOrd="1" destOrd="0" presId="urn:microsoft.com/office/officeart/2005/8/layout/vProcess5"/>
    <dgm:cxn modelId="{B9FCD59D-3518-2C4C-BCC6-4DFD8579AF4F}" type="presOf" srcId="{417AB0EB-F88B-C64C-A368-20017AA60D07}" destId="{C40DDBDC-BDE1-8944-AC55-28ED0AB85579}" srcOrd="1" destOrd="0" presId="urn:microsoft.com/office/officeart/2005/8/layout/vProcess5"/>
    <dgm:cxn modelId="{A9107CA4-F6E6-A246-982F-C646E7062BFB}" type="presOf" srcId="{42BD7517-3DB0-FD42-A7E6-B8EA1A390458}" destId="{37319796-FB6E-C04F-AA4A-0FBB5FCEC3B7}" srcOrd="0" destOrd="0" presId="urn:microsoft.com/office/officeart/2005/8/layout/vProcess5"/>
    <dgm:cxn modelId="{D69557AB-D8CD-DF41-980B-18D6596503EE}" srcId="{EFC573F4-60D2-F345-A765-A82C32150776}" destId="{3F60CF5F-A05C-1340-9CC6-17E48E970201}" srcOrd="0" destOrd="0" parTransId="{57F1A050-6F74-664A-9D1C-8D26FF474A46}" sibTransId="{2C31B65B-D0E4-734C-8854-4BACBDE6CDA3}"/>
    <dgm:cxn modelId="{D35915AD-FD95-C746-BBF4-24CAF03D8CA0}" type="presOf" srcId="{417AB0EB-F88B-C64C-A368-20017AA60D07}" destId="{64283F30-868D-3E4B-A94A-2BCB8EFC0D72}" srcOrd="0" destOrd="0" presId="urn:microsoft.com/office/officeart/2005/8/layout/vProcess5"/>
    <dgm:cxn modelId="{E20A68BB-A04F-8F41-B35F-5D226FEFB67F}" type="presOf" srcId="{2C31B65B-D0E4-734C-8854-4BACBDE6CDA3}" destId="{039BE005-CA23-B04B-8F64-FCC6C8EDBB7F}" srcOrd="0" destOrd="0" presId="urn:microsoft.com/office/officeart/2005/8/layout/vProcess5"/>
    <dgm:cxn modelId="{06652EC3-1BDE-1344-AE68-97660BF12BCC}" type="presOf" srcId="{3F60CF5F-A05C-1340-9CC6-17E48E970201}" destId="{FE487EBC-098C-D540-9842-00C1F28484DD}" srcOrd="1" destOrd="0" presId="urn:microsoft.com/office/officeart/2005/8/layout/vProcess5"/>
    <dgm:cxn modelId="{F89A5AC5-D246-9540-925C-0ED9D6826054}" srcId="{EFC573F4-60D2-F345-A765-A82C32150776}" destId="{42BD7517-3DB0-FD42-A7E6-B8EA1A390458}" srcOrd="1" destOrd="0" parTransId="{43306E90-84AA-064E-840F-5079B5FC92C0}" sibTransId="{A23DF6AF-0120-A64C-B582-8B6FF1BD7B80}"/>
    <dgm:cxn modelId="{D33A08EB-EE66-0A47-AE19-D07AA1C0BA90}" type="presOf" srcId="{A23DF6AF-0120-A64C-B582-8B6FF1BD7B80}" destId="{803CB4B0-C111-F94F-ABF0-D3F0E7D55AC0}" srcOrd="0" destOrd="0" presId="urn:microsoft.com/office/officeart/2005/8/layout/vProcess5"/>
    <dgm:cxn modelId="{218ABDFA-9C31-874F-952A-E461F10B8600}" srcId="{EFC573F4-60D2-F345-A765-A82C32150776}" destId="{417AB0EB-F88B-C64C-A368-20017AA60D07}" srcOrd="2" destOrd="0" parTransId="{97CDDA38-4790-3644-9CA5-610BC4834F39}" sibTransId="{949227CC-34D6-E943-AF9A-875CB4C9319D}"/>
    <dgm:cxn modelId="{FE828306-597C-2C46-983C-F23F65D24D9F}" type="presParOf" srcId="{CEC80A49-F414-324F-8F52-89E769BD8F25}" destId="{17533FE7-E38F-824D-BCBA-5D9A2EBD3CB5}" srcOrd="0" destOrd="0" presId="urn:microsoft.com/office/officeart/2005/8/layout/vProcess5"/>
    <dgm:cxn modelId="{08CF2CE5-7BF1-4741-B999-FF6E08D9F501}" type="presParOf" srcId="{CEC80A49-F414-324F-8F52-89E769BD8F25}" destId="{BB2B7836-F36A-E345-B593-1D948A5F1F6B}" srcOrd="1" destOrd="0" presId="urn:microsoft.com/office/officeart/2005/8/layout/vProcess5"/>
    <dgm:cxn modelId="{8C48AEDF-7873-5D48-8DD7-E54847494E99}" type="presParOf" srcId="{CEC80A49-F414-324F-8F52-89E769BD8F25}" destId="{37319796-FB6E-C04F-AA4A-0FBB5FCEC3B7}" srcOrd="2" destOrd="0" presId="urn:microsoft.com/office/officeart/2005/8/layout/vProcess5"/>
    <dgm:cxn modelId="{AC2C8526-9333-4C4B-9E78-66845AF10341}" type="presParOf" srcId="{CEC80A49-F414-324F-8F52-89E769BD8F25}" destId="{64283F30-868D-3E4B-A94A-2BCB8EFC0D72}" srcOrd="3" destOrd="0" presId="urn:microsoft.com/office/officeart/2005/8/layout/vProcess5"/>
    <dgm:cxn modelId="{0C6ACE01-0A92-954A-A5E0-E0EA78D014BF}" type="presParOf" srcId="{CEC80A49-F414-324F-8F52-89E769BD8F25}" destId="{039BE005-CA23-B04B-8F64-FCC6C8EDBB7F}" srcOrd="4" destOrd="0" presId="urn:microsoft.com/office/officeart/2005/8/layout/vProcess5"/>
    <dgm:cxn modelId="{36B1F628-355E-1F4A-8A69-EEBDC2357E0D}" type="presParOf" srcId="{CEC80A49-F414-324F-8F52-89E769BD8F25}" destId="{803CB4B0-C111-F94F-ABF0-D3F0E7D55AC0}" srcOrd="5" destOrd="0" presId="urn:microsoft.com/office/officeart/2005/8/layout/vProcess5"/>
    <dgm:cxn modelId="{488D3EA9-BDBD-2841-BCC7-10B430CFB216}" type="presParOf" srcId="{CEC80A49-F414-324F-8F52-89E769BD8F25}" destId="{FE487EBC-098C-D540-9842-00C1F28484DD}" srcOrd="6" destOrd="0" presId="urn:microsoft.com/office/officeart/2005/8/layout/vProcess5"/>
    <dgm:cxn modelId="{C7127768-B2AA-154B-819E-DF299926A7F9}" type="presParOf" srcId="{CEC80A49-F414-324F-8F52-89E769BD8F25}" destId="{87E640D5-EEA9-C144-A7EC-69F6027E5604}" srcOrd="7" destOrd="0" presId="urn:microsoft.com/office/officeart/2005/8/layout/vProcess5"/>
    <dgm:cxn modelId="{B6DC794A-BD44-1348-A503-9C5D05732CED}" type="presParOf" srcId="{CEC80A49-F414-324F-8F52-89E769BD8F25}" destId="{C40DDBDC-BDE1-8944-AC55-28ED0AB85579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ADA6D7-19CF-FE42-8C04-D36E546F8900}" type="doc">
      <dgm:prSet loTypeId="urn:microsoft.com/office/officeart/2008/layout/VerticalCurvedList" loCatId="" qsTypeId="urn:microsoft.com/office/officeart/2005/8/quickstyle/simple2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B3806737-2D95-4D4E-9365-A1A3C6EB4440}">
      <dgm:prSet phldrT="[Text]"/>
      <dgm:spPr/>
      <dgm:t>
        <a:bodyPr/>
        <a:lstStyle/>
        <a:p>
          <a:r>
            <a:rPr lang="en-US" b="0" i="0" dirty="0"/>
            <a:t>BP readings: complex relation with drinking</a:t>
          </a:r>
          <a:endParaRPr lang="en-US" dirty="0"/>
        </a:p>
      </dgm:t>
    </dgm:pt>
    <dgm:pt modelId="{6B75012E-5CE0-B14A-AE77-3E0E647B858B}" type="parTrans" cxnId="{25D30276-E02F-AA48-814C-B7C933BF46E6}">
      <dgm:prSet/>
      <dgm:spPr/>
      <dgm:t>
        <a:bodyPr/>
        <a:lstStyle/>
        <a:p>
          <a:endParaRPr lang="en-US"/>
        </a:p>
      </dgm:t>
    </dgm:pt>
    <dgm:pt modelId="{60542BF5-690C-F44E-B405-43BC2E9EA0C9}" type="sibTrans" cxnId="{25D30276-E02F-AA48-814C-B7C933BF46E6}">
      <dgm:prSet/>
      <dgm:spPr/>
      <dgm:t>
        <a:bodyPr/>
        <a:lstStyle/>
        <a:p>
          <a:endParaRPr lang="en-US"/>
        </a:p>
      </dgm:t>
    </dgm:pt>
    <dgm:pt modelId="{EA2E627E-F388-B848-B06D-5E440D47FABF}">
      <dgm:prSet/>
      <dgm:spPr/>
      <dgm:t>
        <a:bodyPr/>
        <a:lstStyle/>
        <a:p>
          <a:r>
            <a:rPr lang="en-US" b="0" i="0"/>
            <a:t>Gamma-GTP links to smoking &amp; drinking habits</a:t>
          </a:r>
          <a:endParaRPr lang="en-US"/>
        </a:p>
      </dgm:t>
    </dgm:pt>
    <dgm:pt modelId="{46183CA5-BCB8-D34C-8359-EE45034375E6}" type="parTrans" cxnId="{E2CF210A-F679-184F-83A8-5F3C9074DE09}">
      <dgm:prSet/>
      <dgm:spPr/>
      <dgm:t>
        <a:bodyPr/>
        <a:lstStyle/>
        <a:p>
          <a:endParaRPr lang="en-US"/>
        </a:p>
      </dgm:t>
    </dgm:pt>
    <dgm:pt modelId="{72ED4806-881E-7E4E-9584-F70DFE524D55}" type="sibTrans" cxnId="{E2CF210A-F679-184F-83A8-5F3C9074DE09}">
      <dgm:prSet/>
      <dgm:spPr/>
      <dgm:t>
        <a:bodyPr/>
        <a:lstStyle/>
        <a:p>
          <a:endParaRPr lang="en-US"/>
        </a:p>
      </dgm:t>
    </dgm:pt>
    <dgm:pt modelId="{8804C4E6-92E1-EF48-ACEB-4DB264BE871C}">
      <dgm:prSet/>
      <dgm:spPr/>
      <dgm:t>
        <a:bodyPr/>
        <a:lstStyle/>
        <a:p>
          <a:r>
            <a:rPr lang="en-US" b="0" i="0" dirty="0"/>
            <a:t>Cholesterol levels vary with substance use</a:t>
          </a:r>
          <a:endParaRPr lang="en-US" dirty="0"/>
        </a:p>
      </dgm:t>
    </dgm:pt>
    <dgm:pt modelId="{3780B92B-A5D1-A546-99E4-5E3FA1F43B45}" type="parTrans" cxnId="{C326978E-08CE-124F-A1F8-335D2C6BE1E6}">
      <dgm:prSet/>
      <dgm:spPr/>
      <dgm:t>
        <a:bodyPr/>
        <a:lstStyle/>
        <a:p>
          <a:endParaRPr lang="en-US"/>
        </a:p>
      </dgm:t>
    </dgm:pt>
    <dgm:pt modelId="{4889E7D6-4E66-194F-AFAA-6F76977DE5DE}" type="sibTrans" cxnId="{C326978E-08CE-124F-A1F8-335D2C6BE1E6}">
      <dgm:prSet/>
      <dgm:spPr/>
      <dgm:t>
        <a:bodyPr/>
        <a:lstStyle/>
        <a:p>
          <a:endParaRPr lang="en-US"/>
        </a:p>
      </dgm:t>
    </dgm:pt>
    <dgm:pt modelId="{740D8CB2-C54E-0742-AE3F-FDA6DE42B155}">
      <dgm:prSet/>
      <dgm:spPr/>
      <dgm:t>
        <a:bodyPr/>
        <a:lstStyle/>
        <a:p>
          <a:r>
            <a:rPr lang="en-US" b="0" i="0"/>
            <a:t>Model validates health risks of lifestyle choices</a:t>
          </a:r>
          <a:endParaRPr lang="en-US" dirty="0"/>
        </a:p>
      </dgm:t>
    </dgm:pt>
    <dgm:pt modelId="{D8AA7210-06CB-6549-B92F-89A83B4C7866}" type="parTrans" cxnId="{D40D8DF9-DD02-224B-BFC5-6E6DE8DB4C9B}">
      <dgm:prSet/>
      <dgm:spPr/>
      <dgm:t>
        <a:bodyPr/>
        <a:lstStyle/>
        <a:p>
          <a:endParaRPr lang="en-US"/>
        </a:p>
      </dgm:t>
    </dgm:pt>
    <dgm:pt modelId="{C6AE3D38-2C81-AA4D-BCE1-849E4C7BEE1D}" type="sibTrans" cxnId="{D40D8DF9-DD02-224B-BFC5-6E6DE8DB4C9B}">
      <dgm:prSet/>
      <dgm:spPr/>
      <dgm:t>
        <a:bodyPr/>
        <a:lstStyle/>
        <a:p>
          <a:endParaRPr lang="en-US"/>
        </a:p>
      </dgm:t>
    </dgm:pt>
    <dgm:pt modelId="{A57B7298-F866-EA4D-923C-6561401042BD}" type="pres">
      <dgm:prSet presAssocID="{7EADA6D7-19CF-FE42-8C04-D36E546F8900}" presName="Name0" presStyleCnt="0">
        <dgm:presLayoutVars>
          <dgm:chMax val="7"/>
          <dgm:chPref val="7"/>
          <dgm:dir/>
        </dgm:presLayoutVars>
      </dgm:prSet>
      <dgm:spPr/>
    </dgm:pt>
    <dgm:pt modelId="{658D427D-5817-3E4D-8C41-CCADCD4355A1}" type="pres">
      <dgm:prSet presAssocID="{7EADA6D7-19CF-FE42-8C04-D36E546F8900}" presName="Name1" presStyleCnt="0"/>
      <dgm:spPr/>
    </dgm:pt>
    <dgm:pt modelId="{7B86D3F2-4458-8741-8C20-2F3275193919}" type="pres">
      <dgm:prSet presAssocID="{7EADA6D7-19CF-FE42-8C04-D36E546F8900}" presName="cycle" presStyleCnt="0"/>
      <dgm:spPr/>
    </dgm:pt>
    <dgm:pt modelId="{086BF460-C841-8248-ADAB-43E15D6D7585}" type="pres">
      <dgm:prSet presAssocID="{7EADA6D7-19CF-FE42-8C04-D36E546F8900}" presName="srcNode" presStyleLbl="node1" presStyleIdx="0" presStyleCnt="4"/>
      <dgm:spPr/>
    </dgm:pt>
    <dgm:pt modelId="{9AA43CCE-4E6C-6D44-8DCC-8BD36685C82A}" type="pres">
      <dgm:prSet presAssocID="{7EADA6D7-19CF-FE42-8C04-D36E546F8900}" presName="conn" presStyleLbl="parChTrans1D2" presStyleIdx="0" presStyleCnt="1"/>
      <dgm:spPr/>
    </dgm:pt>
    <dgm:pt modelId="{06E7630F-6F52-2744-B17E-09CF906EFF52}" type="pres">
      <dgm:prSet presAssocID="{7EADA6D7-19CF-FE42-8C04-D36E546F8900}" presName="extraNode" presStyleLbl="node1" presStyleIdx="0" presStyleCnt="4"/>
      <dgm:spPr/>
    </dgm:pt>
    <dgm:pt modelId="{769C77FE-7576-8E4F-92AE-AF52858B1025}" type="pres">
      <dgm:prSet presAssocID="{7EADA6D7-19CF-FE42-8C04-D36E546F8900}" presName="dstNode" presStyleLbl="node1" presStyleIdx="0" presStyleCnt="4"/>
      <dgm:spPr/>
    </dgm:pt>
    <dgm:pt modelId="{F73A39F9-FD9A-184B-9A65-C00285A53227}" type="pres">
      <dgm:prSet presAssocID="{EA2E627E-F388-B848-B06D-5E440D47FABF}" presName="text_1" presStyleLbl="node1" presStyleIdx="0" presStyleCnt="4">
        <dgm:presLayoutVars>
          <dgm:bulletEnabled val="1"/>
        </dgm:presLayoutVars>
      </dgm:prSet>
      <dgm:spPr/>
    </dgm:pt>
    <dgm:pt modelId="{E814432A-CA82-354D-AA5E-FC612BFF0DB3}" type="pres">
      <dgm:prSet presAssocID="{EA2E627E-F388-B848-B06D-5E440D47FABF}" presName="accent_1" presStyleCnt="0"/>
      <dgm:spPr/>
    </dgm:pt>
    <dgm:pt modelId="{FDA3BE5B-BA1F-B748-BE3A-A8DB5BAED60B}" type="pres">
      <dgm:prSet presAssocID="{EA2E627E-F388-B848-B06D-5E440D47FABF}" presName="accentRepeatNode" presStyleLbl="solidFgAcc1" presStyleIdx="0" presStyleCnt="4"/>
      <dgm:spPr/>
    </dgm:pt>
    <dgm:pt modelId="{5964E176-4F77-1742-915C-5AA9E7A6935D}" type="pres">
      <dgm:prSet presAssocID="{8804C4E6-92E1-EF48-ACEB-4DB264BE871C}" presName="text_2" presStyleLbl="node1" presStyleIdx="1" presStyleCnt="4">
        <dgm:presLayoutVars>
          <dgm:bulletEnabled val="1"/>
        </dgm:presLayoutVars>
      </dgm:prSet>
      <dgm:spPr/>
    </dgm:pt>
    <dgm:pt modelId="{302EC40E-B031-434C-8406-54EE38E646B8}" type="pres">
      <dgm:prSet presAssocID="{8804C4E6-92E1-EF48-ACEB-4DB264BE871C}" presName="accent_2" presStyleCnt="0"/>
      <dgm:spPr/>
    </dgm:pt>
    <dgm:pt modelId="{E0E2DD27-F38B-2D45-8B39-B85DAF05113E}" type="pres">
      <dgm:prSet presAssocID="{8804C4E6-92E1-EF48-ACEB-4DB264BE871C}" presName="accentRepeatNode" presStyleLbl="solidFgAcc1" presStyleIdx="1" presStyleCnt="4"/>
      <dgm:spPr/>
    </dgm:pt>
    <dgm:pt modelId="{17C21BBC-41F1-0D44-BF77-E5318937359E}" type="pres">
      <dgm:prSet presAssocID="{B3806737-2D95-4D4E-9365-A1A3C6EB4440}" presName="text_3" presStyleLbl="node1" presStyleIdx="2" presStyleCnt="4">
        <dgm:presLayoutVars>
          <dgm:bulletEnabled val="1"/>
        </dgm:presLayoutVars>
      </dgm:prSet>
      <dgm:spPr/>
    </dgm:pt>
    <dgm:pt modelId="{D118FBF1-9246-EE4A-AC5B-DF4DED5E3247}" type="pres">
      <dgm:prSet presAssocID="{B3806737-2D95-4D4E-9365-A1A3C6EB4440}" presName="accent_3" presStyleCnt="0"/>
      <dgm:spPr/>
    </dgm:pt>
    <dgm:pt modelId="{CB7783FB-303C-6044-AE61-374324817887}" type="pres">
      <dgm:prSet presAssocID="{B3806737-2D95-4D4E-9365-A1A3C6EB4440}" presName="accentRepeatNode" presStyleLbl="solidFgAcc1" presStyleIdx="2" presStyleCnt="4"/>
      <dgm:spPr/>
    </dgm:pt>
    <dgm:pt modelId="{CEAB4747-5B79-0947-96AD-BFF40543AECE}" type="pres">
      <dgm:prSet presAssocID="{740D8CB2-C54E-0742-AE3F-FDA6DE42B155}" presName="text_4" presStyleLbl="node1" presStyleIdx="3" presStyleCnt="4">
        <dgm:presLayoutVars>
          <dgm:bulletEnabled val="1"/>
        </dgm:presLayoutVars>
      </dgm:prSet>
      <dgm:spPr/>
    </dgm:pt>
    <dgm:pt modelId="{018B45B8-2712-794E-9959-CC8B3C8D31A9}" type="pres">
      <dgm:prSet presAssocID="{740D8CB2-C54E-0742-AE3F-FDA6DE42B155}" presName="accent_4" presStyleCnt="0"/>
      <dgm:spPr/>
    </dgm:pt>
    <dgm:pt modelId="{58B053C6-B928-0B4D-993F-2196BADC9E19}" type="pres">
      <dgm:prSet presAssocID="{740D8CB2-C54E-0742-AE3F-FDA6DE42B155}" presName="accentRepeatNode" presStyleLbl="solidFgAcc1" presStyleIdx="3" presStyleCnt="4"/>
      <dgm:spPr/>
    </dgm:pt>
  </dgm:ptLst>
  <dgm:cxnLst>
    <dgm:cxn modelId="{E2CF210A-F679-184F-83A8-5F3C9074DE09}" srcId="{7EADA6D7-19CF-FE42-8C04-D36E546F8900}" destId="{EA2E627E-F388-B848-B06D-5E440D47FABF}" srcOrd="0" destOrd="0" parTransId="{46183CA5-BCB8-D34C-8359-EE45034375E6}" sibTransId="{72ED4806-881E-7E4E-9584-F70DFE524D55}"/>
    <dgm:cxn modelId="{F9797A0E-A682-DF47-A91B-D66924BBF728}" type="presOf" srcId="{7EADA6D7-19CF-FE42-8C04-D36E546F8900}" destId="{A57B7298-F866-EA4D-923C-6561401042BD}" srcOrd="0" destOrd="0" presId="urn:microsoft.com/office/officeart/2008/layout/VerticalCurvedList"/>
    <dgm:cxn modelId="{CAFE4721-63E0-1A48-859C-84DD1EB162FE}" type="presOf" srcId="{8804C4E6-92E1-EF48-ACEB-4DB264BE871C}" destId="{5964E176-4F77-1742-915C-5AA9E7A6935D}" srcOrd="0" destOrd="0" presId="urn:microsoft.com/office/officeart/2008/layout/VerticalCurvedList"/>
    <dgm:cxn modelId="{7ED9F74A-2D33-EE4C-A168-5DF9FF11D330}" type="presOf" srcId="{B3806737-2D95-4D4E-9365-A1A3C6EB4440}" destId="{17C21BBC-41F1-0D44-BF77-E5318937359E}" srcOrd="0" destOrd="0" presId="urn:microsoft.com/office/officeart/2008/layout/VerticalCurvedList"/>
    <dgm:cxn modelId="{25D30276-E02F-AA48-814C-B7C933BF46E6}" srcId="{7EADA6D7-19CF-FE42-8C04-D36E546F8900}" destId="{B3806737-2D95-4D4E-9365-A1A3C6EB4440}" srcOrd="2" destOrd="0" parTransId="{6B75012E-5CE0-B14A-AE77-3E0E647B858B}" sibTransId="{60542BF5-690C-F44E-B405-43BC2E9EA0C9}"/>
    <dgm:cxn modelId="{19E4A67B-B9CC-9249-B193-11F600C40D02}" type="presOf" srcId="{EA2E627E-F388-B848-B06D-5E440D47FABF}" destId="{F73A39F9-FD9A-184B-9A65-C00285A53227}" srcOrd="0" destOrd="0" presId="urn:microsoft.com/office/officeart/2008/layout/VerticalCurvedList"/>
    <dgm:cxn modelId="{C326978E-08CE-124F-A1F8-335D2C6BE1E6}" srcId="{7EADA6D7-19CF-FE42-8C04-D36E546F8900}" destId="{8804C4E6-92E1-EF48-ACEB-4DB264BE871C}" srcOrd="1" destOrd="0" parTransId="{3780B92B-A5D1-A546-99E4-5E3FA1F43B45}" sibTransId="{4889E7D6-4E66-194F-AFAA-6F76977DE5DE}"/>
    <dgm:cxn modelId="{037168C7-A233-1545-9344-C4A5753AE9A4}" type="presOf" srcId="{72ED4806-881E-7E4E-9584-F70DFE524D55}" destId="{9AA43CCE-4E6C-6D44-8DCC-8BD36685C82A}" srcOrd="0" destOrd="0" presId="urn:microsoft.com/office/officeart/2008/layout/VerticalCurvedList"/>
    <dgm:cxn modelId="{92C41DF6-BFAC-944D-BE84-BCA53761E5F8}" type="presOf" srcId="{740D8CB2-C54E-0742-AE3F-FDA6DE42B155}" destId="{CEAB4747-5B79-0947-96AD-BFF40543AECE}" srcOrd="0" destOrd="0" presId="urn:microsoft.com/office/officeart/2008/layout/VerticalCurvedList"/>
    <dgm:cxn modelId="{D40D8DF9-DD02-224B-BFC5-6E6DE8DB4C9B}" srcId="{7EADA6D7-19CF-FE42-8C04-D36E546F8900}" destId="{740D8CB2-C54E-0742-AE3F-FDA6DE42B155}" srcOrd="3" destOrd="0" parTransId="{D8AA7210-06CB-6549-B92F-89A83B4C7866}" sibTransId="{C6AE3D38-2C81-AA4D-BCE1-849E4C7BEE1D}"/>
    <dgm:cxn modelId="{F333E293-04E2-2F4C-ADEA-C3B7C408A968}" type="presParOf" srcId="{A57B7298-F866-EA4D-923C-6561401042BD}" destId="{658D427D-5817-3E4D-8C41-CCADCD4355A1}" srcOrd="0" destOrd="0" presId="urn:microsoft.com/office/officeart/2008/layout/VerticalCurvedList"/>
    <dgm:cxn modelId="{28635AFE-FACA-184C-9358-66450723267B}" type="presParOf" srcId="{658D427D-5817-3E4D-8C41-CCADCD4355A1}" destId="{7B86D3F2-4458-8741-8C20-2F3275193919}" srcOrd="0" destOrd="0" presId="urn:microsoft.com/office/officeart/2008/layout/VerticalCurvedList"/>
    <dgm:cxn modelId="{25E96F72-5404-004A-AEE5-AAB96E622E93}" type="presParOf" srcId="{7B86D3F2-4458-8741-8C20-2F3275193919}" destId="{086BF460-C841-8248-ADAB-43E15D6D7585}" srcOrd="0" destOrd="0" presId="urn:microsoft.com/office/officeart/2008/layout/VerticalCurvedList"/>
    <dgm:cxn modelId="{B72D562B-E155-5C46-B539-EDF787F23E1D}" type="presParOf" srcId="{7B86D3F2-4458-8741-8C20-2F3275193919}" destId="{9AA43CCE-4E6C-6D44-8DCC-8BD36685C82A}" srcOrd="1" destOrd="0" presId="urn:microsoft.com/office/officeart/2008/layout/VerticalCurvedList"/>
    <dgm:cxn modelId="{7A26239D-A2E9-6248-9CE9-A1C6B71ADC98}" type="presParOf" srcId="{7B86D3F2-4458-8741-8C20-2F3275193919}" destId="{06E7630F-6F52-2744-B17E-09CF906EFF52}" srcOrd="2" destOrd="0" presId="urn:microsoft.com/office/officeart/2008/layout/VerticalCurvedList"/>
    <dgm:cxn modelId="{1DA2D9D5-3B62-3A47-B806-3CC0839E168D}" type="presParOf" srcId="{7B86D3F2-4458-8741-8C20-2F3275193919}" destId="{769C77FE-7576-8E4F-92AE-AF52858B1025}" srcOrd="3" destOrd="0" presId="urn:microsoft.com/office/officeart/2008/layout/VerticalCurvedList"/>
    <dgm:cxn modelId="{3A5F6837-C05F-F44F-A399-8C2F252944FC}" type="presParOf" srcId="{658D427D-5817-3E4D-8C41-CCADCD4355A1}" destId="{F73A39F9-FD9A-184B-9A65-C00285A53227}" srcOrd="1" destOrd="0" presId="urn:microsoft.com/office/officeart/2008/layout/VerticalCurvedList"/>
    <dgm:cxn modelId="{9CBC8E6E-C5F7-B645-9098-921515CFD67D}" type="presParOf" srcId="{658D427D-5817-3E4D-8C41-CCADCD4355A1}" destId="{E814432A-CA82-354D-AA5E-FC612BFF0DB3}" srcOrd="2" destOrd="0" presId="urn:microsoft.com/office/officeart/2008/layout/VerticalCurvedList"/>
    <dgm:cxn modelId="{51855B76-AC33-8F49-BB4E-BC5D3647F9CC}" type="presParOf" srcId="{E814432A-CA82-354D-AA5E-FC612BFF0DB3}" destId="{FDA3BE5B-BA1F-B748-BE3A-A8DB5BAED60B}" srcOrd="0" destOrd="0" presId="urn:microsoft.com/office/officeart/2008/layout/VerticalCurvedList"/>
    <dgm:cxn modelId="{49A612A6-930A-BD41-9576-9115225651F3}" type="presParOf" srcId="{658D427D-5817-3E4D-8C41-CCADCD4355A1}" destId="{5964E176-4F77-1742-915C-5AA9E7A6935D}" srcOrd="3" destOrd="0" presId="urn:microsoft.com/office/officeart/2008/layout/VerticalCurvedList"/>
    <dgm:cxn modelId="{B45D83BE-6985-C848-9199-131D6FA40D28}" type="presParOf" srcId="{658D427D-5817-3E4D-8C41-CCADCD4355A1}" destId="{302EC40E-B031-434C-8406-54EE38E646B8}" srcOrd="4" destOrd="0" presId="urn:microsoft.com/office/officeart/2008/layout/VerticalCurvedList"/>
    <dgm:cxn modelId="{E7A3FE53-9151-414F-BDB3-0D41500FB8C3}" type="presParOf" srcId="{302EC40E-B031-434C-8406-54EE38E646B8}" destId="{E0E2DD27-F38B-2D45-8B39-B85DAF05113E}" srcOrd="0" destOrd="0" presId="urn:microsoft.com/office/officeart/2008/layout/VerticalCurvedList"/>
    <dgm:cxn modelId="{91B42A80-E212-C843-AC11-820CAC32499F}" type="presParOf" srcId="{658D427D-5817-3E4D-8C41-CCADCD4355A1}" destId="{17C21BBC-41F1-0D44-BF77-E5318937359E}" srcOrd="5" destOrd="0" presId="urn:microsoft.com/office/officeart/2008/layout/VerticalCurvedList"/>
    <dgm:cxn modelId="{2A50734C-9AEC-8E4F-8BAF-1DD106F2DE62}" type="presParOf" srcId="{658D427D-5817-3E4D-8C41-CCADCD4355A1}" destId="{D118FBF1-9246-EE4A-AC5B-DF4DED5E3247}" srcOrd="6" destOrd="0" presId="urn:microsoft.com/office/officeart/2008/layout/VerticalCurvedList"/>
    <dgm:cxn modelId="{7AE83339-94CC-D940-86BC-151FCC744E78}" type="presParOf" srcId="{D118FBF1-9246-EE4A-AC5B-DF4DED5E3247}" destId="{CB7783FB-303C-6044-AE61-374324817887}" srcOrd="0" destOrd="0" presId="urn:microsoft.com/office/officeart/2008/layout/VerticalCurvedList"/>
    <dgm:cxn modelId="{401326B7-300A-0649-A051-A2B59F27C46E}" type="presParOf" srcId="{658D427D-5817-3E4D-8C41-CCADCD4355A1}" destId="{CEAB4747-5B79-0947-96AD-BFF40543AECE}" srcOrd="7" destOrd="0" presId="urn:microsoft.com/office/officeart/2008/layout/VerticalCurvedList"/>
    <dgm:cxn modelId="{948D8002-B361-344D-9EFA-0C823BA4394A}" type="presParOf" srcId="{658D427D-5817-3E4D-8C41-CCADCD4355A1}" destId="{018B45B8-2712-794E-9959-CC8B3C8D31A9}" srcOrd="8" destOrd="0" presId="urn:microsoft.com/office/officeart/2008/layout/VerticalCurvedList"/>
    <dgm:cxn modelId="{AD7D30C1-679A-6845-AE7D-0933C86F721D}" type="presParOf" srcId="{018B45B8-2712-794E-9959-CC8B3C8D31A9}" destId="{58B053C6-B928-0B4D-993F-2196BADC9E19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50CE877-D815-0A4A-AFB0-11D39975C6DC}" type="doc">
      <dgm:prSet loTypeId="urn:microsoft.com/office/officeart/2005/8/layout/vProcess5" loCatId="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102E1F92-810D-3C48-B7A9-E48A123CB137}">
      <dgm:prSet/>
      <dgm:spPr/>
      <dgm:t>
        <a:bodyPr/>
        <a:lstStyle/>
        <a:p>
          <a:r>
            <a:rPr lang="en-US" b="0" i="0" dirty="0"/>
            <a:t>Future work: Longitudinal studies &amp; diverse samples.</a:t>
          </a:r>
          <a:endParaRPr lang="en-US" dirty="0"/>
        </a:p>
      </dgm:t>
    </dgm:pt>
    <dgm:pt modelId="{7CFEB4C4-D76D-B842-9777-6F89F93C5D37}" type="parTrans" cxnId="{C3615228-FF97-B141-BEF7-34B672A6DBDB}">
      <dgm:prSet/>
      <dgm:spPr/>
      <dgm:t>
        <a:bodyPr/>
        <a:lstStyle/>
        <a:p>
          <a:endParaRPr lang="en-US"/>
        </a:p>
      </dgm:t>
    </dgm:pt>
    <dgm:pt modelId="{3A1F0E95-9632-474C-AF91-81F5248D027C}" type="sibTrans" cxnId="{C3615228-FF97-B141-BEF7-34B672A6DBDB}">
      <dgm:prSet/>
      <dgm:spPr/>
      <dgm:t>
        <a:bodyPr/>
        <a:lstStyle/>
        <a:p>
          <a:endParaRPr lang="en-US"/>
        </a:p>
      </dgm:t>
    </dgm:pt>
    <dgm:pt modelId="{C5D43F00-4372-1049-B85C-F34CAC329BB7}">
      <dgm:prSet/>
      <dgm:spPr/>
      <dgm:t>
        <a:bodyPr/>
        <a:lstStyle/>
        <a:p>
          <a:r>
            <a:rPr lang="en-US" b="0" i="0"/>
            <a:t>Aim for wider applicability in public health policy.</a:t>
          </a:r>
          <a:endParaRPr lang="en-US"/>
        </a:p>
      </dgm:t>
    </dgm:pt>
    <dgm:pt modelId="{2E758B37-BD76-D04D-9630-75A65CAF89EC}" type="parTrans" cxnId="{AB66D829-4DBC-0F41-8247-DF7694AAD119}">
      <dgm:prSet/>
      <dgm:spPr/>
      <dgm:t>
        <a:bodyPr/>
        <a:lstStyle/>
        <a:p>
          <a:endParaRPr lang="en-US"/>
        </a:p>
      </dgm:t>
    </dgm:pt>
    <dgm:pt modelId="{4C4F1EDC-4248-6248-BE89-C26BFFD80E89}" type="sibTrans" cxnId="{AB66D829-4DBC-0F41-8247-DF7694AAD119}">
      <dgm:prSet/>
      <dgm:spPr/>
      <dgm:t>
        <a:bodyPr/>
        <a:lstStyle/>
        <a:p>
          <a:endParaRPr lang="en-US"/>
        </a:p>
      </dgm:t>
    </dgm:pt>
    <dgm:pt modelId="{269AF9F0-AA44-5340-BFB0-4801C0C73BFC}">
      <dgm:prSet/>
      <dgm:spPr/>
      <dgm:t>
        <a:bodyPr/>
        <a:lstStyle/>
        <a:p>
          <a:r>
            <a:rPr lang="en-US" b="0" i="0" dirty="0"/>
            <a:t>Anticipate refining models with more variables.</a:t>
          </a:r>
          <a:endParaRPr lang="en-US" dirty="0"/>
        </a:p>
      </dgm:t>
    </dgm:pt>
    <dgm:pt modelId="{C3C2B2F2-6411-A348-86AF-31953655ABCD}" type="parTrans" cxnId="{3F48B2D1-DDE3-FD46-AFAF-C663B503FE1A}">
      <dgm:prSet/>
      <dgm:spPr/>
      <dgm:t>
        <a:bodyPr/>
        <a:lstStyle/>
        <a:p>
          <a:endParaRPr lang="en-US"/>
        </a:p>
      </dgm:t>
    </dgm:pt>
    <dgm:pt modelId="{35F03364-C9F9-A847-8987-C78F8B4F2ECA}" type="sibTrans" cxnId="{3F48B2D1-DDE3-FD46-AFAF-C663B503FE1A}">
      <dgm:prSet/>
      <dgm:spPr/>
      <dgm:t>
        <a:bodyPr/>
        <a:lstStyle/>
        <a:p>
          <a:endParaRPr lang="en-US"/>
        </a:p>
      </dgm:t>
    </dgm:pt>
    <dgm:pt modelId="{B23B8269-29BD-FB45-9B24-4A7D0CDB8CA1}">
      <dgm:prSet/>
      <dgm:spPr/>
      <dgm:t>
        <a:bodyPr/>
        <a:lstStyle/>
        <a:p>
          <a:r>
            <a:rPr lang="en-US" b="0" i="0" dirty="0"/>
            <a:t>Validated models with AUC: Smoking (0.71), Drinking (0.69)</a:t>
          </a:r>
          <a:endParaRPr lang="en-US" dirty="0"/>
        </a:p>
      </dgm:t>
    </dgm:pt>
    <dgm:pt modelId="{FBB2BB9F-E8FD-C144-AAA2-F4AF7296493B}" type="sibTrans" cxnId="{1EBD7B24-AED8-D94B-8B96-B4339743E9A7}">
      <dgm:prSet/>
      <dgm:spPr/>
      <dgm:t>
        <a:bodyPr/>
        <a:lstStyle/>
        <a:p>
          <a:endParaRPr lang="en-US"/>
        </a:p>
      </dgm:t>
    </dgm:pt>
    <dgm:pt modelId="{ABD104CE-397F-734F-A428-C1C6F4380E53}" type="parTrans" cxnId="{1EBD7B24-AED8-D94B-8B96-B4339743E9A7}">
      <dgm:prSet/>
      <dgm:spPr/>
      <dgm:t>
        <a:bodyPr/>
        <a:lstStyle/>
        <a:p>
          <a:endParaRPr lang="en-US"/>
        </a:p>
      </dgm:t>
    </dgm:pt>
    <dgm:pt modelId="{6C73B322-D6CA-A54A-B757-ED09B55373AF}" type="pres">
      <dgm:prSet presAssocID="{F50CE877-D815-0A4A-AFB0-11D39975C6DC}" presName="outerComposite" presStyleCnt="0">
        <dgm:presLayoutVars>
          <dgm:chMax val="5"/>
          <dgm:dir/>
          <dgm:resizeHandles val="exact"/>
        </dgm:presLayoutVars>
      </dgm:prSet>
      <dgm:spPr/>
    </dgm:pt>
    <dgm:pt modelId="{26924D52-855A-B049-AF4E-59E77E9A6C41}" type="pres">
      <dgm:prSet presAssocID="{F50CE877-D815-0A4A-AFB0-11D39975C6DC}" presName="dummyMaxCanvas" presStyleCnt="0">
        <dgm:presLayoutVars/>
      </dgm:prSet>
      <dgm:spPr/>
    </dgm:pt>
    <dgm:pt modelId="{B7DF7486-19E1-1C45-8911-EA2FE421BA08}" type="pres">
      <dgm:prSet presAssocID="{F50CE877-D815-0A4A-AFB0-11D39975C6DC}" presName="FourNodes_1" presStyleLbl="node1" presStyleIdx="0" presStyleCnt="4">
        <dgm:presLayoutVars>
          <dgm:bulletEnabled val="1"/>
        </dgm:presLayoutVars>
      </dgm:prSet>
      <dgm:spPr/>
    </dgm:pt>
    <dgm:pt modelId="{AE4BF9EB-C9DE-384D-A8F5-79197E5AF1C7}" type="pres">
      <dgm:prSet presAssocID="{F50CE877-D815-0A4A-AFB0-11D39975C6DC}" presName="FourNodes_2" presStyleLbl="node1" presStyleIdx="1" presStyleCnt="4">
        <dgm:presLayoutVars>
          <dgm:bulletEnabled val="1"/>
        </dgm:presLayoutVars>
      </dgm:prSet>
      <dgm:spPr/>
    </dgm:pt>
    <dgm:pt modelId="{EB2E1C2B-7251-6547-B30F-19D777168D68}" type="pres">
      <dgm:prSet presAssocID="{F50CE877-D815-0A4A-AFB0-11D39975C6DC}" presName="FourNodes_3" presStyleLbl="node1" presStyleIdx="2" presStyleCnt="4">
        <dgm:presLayoutVars>
          <dgm:bulletEnabled val="1"/>
        </dgm:presLayoutVars>
      </dgm:prSet>
      <dgm:spPr/>
    </dgm:pt>
    <dgm:pt modelId="{D3B3F0C9-F51C-CA49-AC5A-E5850EA1ADC4}" type="pres">
      <dgm:prSet presAssocID="{F50CE877-D815-0A4A-AFB0-11D39975C6DC}" presName="FourNodes_4" presStyleLbl="node1" presStyleIdx="3" presStyleCnt="4">
        <dgm:presLayoutVars>
          <dgm:bulletEnabled val="1"/>
        </dgm:presLayoutVars>
      </dgm:prSet>
      <dgm:spPr/>
    </dgm:pt>
    <dgm:pt modelId="{F352BABF-6233-4447-A842-4C1B19E24341}" type="pres">
      <dgm:prSet presAssocID="{F50CE877-D815-0A4A-AFB0-11D39975C6DC}" presName="FourConn_1-2" presStyleLbl="fgAccFollowNode1" presStyleIdx="0" presStyleCnt="3">
        <dgm:presLayoutVars>
          <dgm:bulletEnabled val="1"/>
        </dgm:presLayoutVars>
      </dgm:prSet>
      <dgm:spPr/>
    </dgm:pt>
    <dgm:pt modelId="{2926C293-7632-E346-AEC3-063F3ECBE073}" type="pres">
      <dgm:prSet presAssocID="{F50CE877-D815-0A4A-AFB0-11D39975C6DC}" presName="FourConn_2-3" presStyleLbl="fgAccFollowNode1" presStyleIdx="1" presStyleCnt="3">
        <dgm:presLayoutVars>
          <dgm:bulletEnabled val="1"/>
        </dgm:presLayoutVars>
      </dgm:prSet>
      <dgm:spPr/>
    </dgm:pt>
    <dgm:pt modelId="{83AD86D8-122A-3B43-AF46-DC4EAD3A5D36}" type="pres">
      <dgm:prSet presAssocID="{F50CE877-D815-0A4A-AFB0-11D39975C6DC}" presName="FourConn_3-4" presStyleLbl="fgAccFollowNode1" presStyleIdx="2" presStyleCnt="3">
        <dgm:presLayoutVars>
          <dgm:bulletEnabled val="1"/>
        </dgm:presLayoutVars>
      </dgm:prSet>
      <dgm:spPr/>
    </dgm:pt>
    <dgm:pt modelId="{D5EEEEF6-A0F7-8540-8C3E-04D6C6AEAAD3}" type="pres">
      <dgm:prSet presAssocID="{F50CE877-D815-0A4A-AFB0-11D39975C6DC}" presName="FourNodes_1_text" presStyleLbl="node1" presStyleIdx="3" presStyleCnt="4">
        <dgm:presLayoutVars>
          <dgm:bulletEnabled val="1"/>
        </dgm:presLayoutVars>
      </dgm:prSet>
      <dgm:spPr/>
    </dgm:pt>
    <dgm:pt modelId="{13734F0D-DA4B-7440-910C-6DE23F8F4809}" type="pres">
      <dgm:prSet presAssocID="{F50CE877-D815-0A4A-AFB0-11D39975C6DC}" presName="FourNodes_2_text" presStyleLbl="node1" presStyleIdx="3" presStyleCnt="4">
        <dgm:presLayoutVars>
          <dgm:bulletEnabled val="1"/>
        </dgm:presLayoutVars>
      </dgm:prSet>
      <dgm:spPr/>
    </dgm:pt>
    <dgm:pt modelId="{124307F0-9810-3348-9E82-BF497ED80A13}" type="pres">
      <dgm:prSet presAssocID="{F50CE877-D815-0A4A-AFB0-11D39975C6DC}" presName="FourNodes_3_text" presStyleLbl="node1" presStyleIdx="3" presStyleCnt="4">
        <dgm:presLayoutVars>
          <dgm:bulletEnabled val="1"/>
        </dgm:presLayoutVars>
      </dgm:prSet>
      <dgm:spPr/>
    </dgm:pt>
    <dgm:pt modelId="{488B902B-290E-3344-A1FD-88914314AC69}" type="pres">
      <dgm:prSet presAssocID="{F50CE877-D815-0A4A-AFB0-11D39975C6DC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49411E05-1604-3242-AA24-E033EEC0254E}" type="presOf" srcId="{269AF9F0-AA44-5340-BFB0-4801C0C73BFC}" destId="{488B902B-290E-3344-A1FD-88914314AC69}" srcOrd="1" destOrd="0" presId="urn:microsoft.com/office/officeart/2005/8/layout/vProcess5"/>
    <dgm:cxn modelId="{D91C0406-E09D-484E-BC07-04744001F891}" type="presOf" srcId="{102E1F92-810D-3C48-B7A9-E48A123CB137}" destId="{AE4BF9EB-C9DE-384D-A8F5-79197E5AF1C7}" srcOrd="0" destOrd="0" presId="urn:microsoft.com/office/officeart/2005/8/layout/vProcess5"/>
    <dgm:cxn modelId="{4744A11D-65AA-A94F-83CB-A6046A47F717}" type="presOf" srcId="{F50CE877-D815-0A4A-AFB0-11D39975C6DC}" destId="{6C73B322-D6CA-A54A-B757-ED09B55373AF}" srcOrd="0" destOrd="0" presId="urn:microsoft.com/office/officeart/2005/8/layout/vProcess5"/>
    <dgm:cxn modelId="{1EBD7B24-AED8-D94B-8B96-B4339743E9A7}" srcId="{F50CE877-D815-0A4A-AFB0-11D39975C6DC}" destId="{B23B8269-29BD-FB45-9B24-4A7D0CDB8CA1}" srcOrd="0" destOrd="0" parTransId="{ABD104CE-397F-734F-A428-C1C6F4380E53}" sibTransId="{FBB2BB9F-E8FD-C144-AAA2-F4AF7296493B}"/>
    <dgm:cxn modelId="{C3615228-FF97-B141-BEF7-34B672A6DBDB}" srcId="{F50CE877-D815-0A4A-AFB0-11D39975C6DC}" destId="{102E1F92-810D-3C48-B7A9-E48A123CB137}" srcOrd="1" destOrd="0" parTransId="{7CFEB4C4-D76D-B842-9777-6F89F93C5D37}" sibTransId="{3A1F0E95-9632-474C-AF91-81F5248D027C}"/>
    <dgm:cxn modelId="{AB66D829-4DBC-0F41-8247-DF7694AAD119}" srcId="{F50CE877-D815-0A4A-AFB0-11D39975C6DC}" destId="{C5D43F00-4372-1049-B85C-F34CAC329BB7}" srcOrd="2" destOrd="0" parTransId="{2E758B37-BD76-D04D-9630-75A65CAF89EC}" sibTransId="{4C4F1EDC-4248-6248-BE89-C26BFFD80E89}"/>
    <dgm:cxn modelId="{27F2D45D-7DA3-A84A-BCE9-A458BEC4C2E1}" type="presOf" srcId="{3A1F0E95-9632-474C-AF91-81F5248D027C}" destId="{2926C293-7632-E346-AEC3-063F3ECBE073}" srcOrd="0" destOrd="0" presId="urn:microsoft.com/office/officeart/2005/8/layout/vProcess5"/>
    <dgm:cxn modelId="{BF9A339A-F1CA-4444-83DF-5AAA77C9D46D}" type="presOf" srcId="{C5D43F00-4372-1049-B85C-F34CAC329BB7}" destId="{124307F0-9810-3348-9E82-BF497ED80A13}" srcOrd="1" destOrd="0" presId="urn:microsoft.com/office/officeart/2005/8/layout/vProcess5"/>
    <dgm:cxn modelId="{78F06D9A-3468-1742-BC9C-53A5D3FF12F8}" type="presOf" srcId="{B23B8269-29BD-FB45-9B24-4A7D0CDB8CA1}" destId="{B7DF7486-19E1-1C45-8911-EA2FE421BA08}" srcOrd="0" destOrd="0" presId="urn:microsoft.com/office/officeart/2005/8/layout/vProcess5"/>
    <dgm:cxn modelId="{5BA1C9B3-1AA3-6A40-9E1C-CBC2417883CC}" type="presOf" srcId="{102E1F92-810D-3C48-B7A9-E48A123CB137}" destId="{13734F0D-DA4B-7440-910C-6DE23F8F4809}" srcOrd="1" destOrd="0" presId="urn:microsoft.com/office/officeart/2005/8/layout/vProcess5"/>
    <dgm:cxn modelId="{4AE17EC7-1B3B-2D4D-BBCD-32F49DF27023}" type="presOf" srcId="{B23B8269-29BD-FB45-9B24-4A7D0CDB8CA1}" destId="{D5EEEEF6-A0F7-8540-8C3E-04D6C6AEAAD3}" srcOrd="1" destOrd="0" presId="urn:microsoft.com/office/officeart/2005/8/layout/vProcess5"/>
    <dgm:cxn modelId="{DA3CDBC8-DFE2-2C43-8453-9E31DAAA0BA1}" type="presOf" srcId="{269AF9F0-AA44-5340-BFB0-4801C0C73BFC}" destId="{D3B3F0C9-F51C-CA49-AC5A-E5850EA1ADC4}" srcOrd="0" destOrd="0" presId="urn:microsoft.com/office/officeart/2005/8/layout/vProcess5"/>
    <dgm:cxn modelId="{3F48B2D1-DDE3-FD46-AFAF-C663B503FE1A}" srcId="{F50CE877-D815-0A4A-AFB0-11D39975C6DC}" destId="{269AF9F0-AA44-5340-BFB0-4801C0C73BFC}" srcOrd="3" destOrd="0" parTransId="{C3C2B2F2-6411-A348-86AF-31953655ABCD}" sibTransId="{35F03364-C9F9-A847-8987-C78F8B4F2ECA}"/>
    <dgm:cxn modelId="{CE1EDAD9-14E9-C24F-8F4D-7B616A5E9CA5}" type="presOf" srcId="{4C4F1EDC-4248-6248-BE89-C26BFFD80E89}" destId="{83AD86D8-122A-3B43-AF46-DC4EAD3A5D36}" srcOrd="0" destOrd="0" presId="urn:microsoft.com/office/officeart/2005/8/layout/vProcess5"/>
    <dgm:cxn modelId="{23137ADB-26DE-CE42-BCD7-984E5477CC7A}" type="presOf" srcId="{FBB2BB9F-E8FD-C144-AAA2-F4AF7296493B}" destId="{F352BABF-6233-4447-A842-4C1B19E24341}" srcOrd="0" destOrd="0" presId="urn:microsoft.com/office/officeart/2005/8/layout/vProcess5"/>
    <dgm:cxn modelId="{50525EFF-75B1-4F44-82D6-C66B2E4C98AE}" type="presOf" srcId="{C5D43F00-4372-1049-B85C-F34CAC329BB7}" destId="{EB2E1C2B-7251-6547-B30F-19D777168D68}" srcOrd="0" destOrd="0" presId="urn:microsoft.com/office/officeart/2005/8/layout/vProcess5"/>
    <dgm:cxn modelId="{0786BE4A-CAAA-904A-9DF5-5AC886D8E5BD}" type="presParOf" srcId="{6C73B322-D6CA-A54A-B757-ED09B55373AF}" destId="{26924D52-855A-B049-AF4E-59E77E9A6C41}" srcOrd="0" destOrd="0" presId="urn:microsoft.com/office/officeart/2005/8/layout/vProcess5"/>
    <dgm:cxn modelId="{F0DCB03C-331A-0943-A5A7-8E46953B5FB5}" type="presParOf" srcId="{6C73B322-D6CA-A54A-B757-ED09B55373AF}" destId="{B7DF7486-19E1-1C45-8911-EA2FE421BA08}" srcOrd="1" destOrd="0" presId="urn:microsoft.com/office/officeart/2005/8/layout/vProcess5"/>
    <dgm:cxn modelId="{CC24A6D6-1936-724F-BFC9-289F2B70B9A6}" type="presParOf" srcId="{6C73B322-D6CA-A54A-B757-ED09B55373AF}" destId="{AE4BF9EB-C9DE-384D-A8F5-79197E5AF1C7}" srcOrd="2" destOrd="0" presId="urn:microsoft.com/office/officeart/2005/8/layout/vProcess5"/>
    <dgm:cxn modelId="{5986FDB9-ED8B-C245-B870-9AD54C250BC7}" type="presParOf" srcId="{6C73B322-D6CA-A54A-B757-ED09B55373AF}" destId="{EB2E1C2B-7251-6547-B30F-19D777168D68}" srcOrd="3" destOrd="0" presId="urn:microsoft.com/office/officeart/2005/8/layout/vProcess5"/>
    <dgm:cxn modelId="{B57CF20D-FD61-9B42-B987-1A4741C63F85}" type="presParOf" srcId="{6C73B322-D6CA-A54A-B757-ED09B55373AF}" destId="{D3B3F0C9-F51C-CA49-AC5A-E5850EA1ADC4}" srcOrd="4" destOrd="0" presId="urn:microsoft.com/office/officeart/2005/8/layout/vProcess5"/>
    <dgm:cxn modelId="{D82C9D83-2027-8243-97B1-53945920C992}" type="presParOf" srcId="{6C73B322-D6CA-A54A-B757-ED09B55373AF}" destId="{F352BABF-6233-4447-A842-4C1B19E24341}" srcOrd="5" destOrd="0" presId="urn:microsoft.com/office/officeart/2005/8/layout/vProcess5"/>
    <dgm:cxn modelId="{71AF27DB-8886-EC4E-B7E1-F9AC7BD7E63A}" type="presParOf" srcId="{6C73B322-D6CA-A54A-B757-ED09B55373AF}" destId="{2926C293-7632-E346-AEC3-063F3ECBE073}" srcOrd="6" destOrd="0" presId="urn:microsoft.com/office/officeart/2005/8/layout/vProcess5"/>
    <dgm:cxn modelId="{383D74F0-DAB1-5A42-BE43-A213F4E7D531}" type="presParOf" srcId="{6C73B322-D6CA-A54A-B757-ED09B55373AF}" destId="{83AD86D8-122A-3B43-AF46-DC4EAD3A5D36}" srcOrd="7" destOrd="0" presId="urn:microsoft.com/office/officeart/2005/8/layout/vProcess5"/>
    <dgm:cxn modelId="{7B1E0F9F-D034-1048-A4D5-E87ECB16A1EF}" type="presParOf" srcId="{6C73B322-D6CA-A54A-B757-ED09B55373AF}" destId="{D5EEEEF6-A0F7-8540-8C3E-04D6C6AEAAD3}" srcOrd="8" destOrd="0" presId="urn:microsoft.com/office/officeart/2005/8/layout/vProcess5"/>
    <dgm:cxn modelId="{3FC1AE3C-2469-1548-BA6E-30FFCEDF7459}" type="presParOf" srcId="{6C73B322-D6CA-A54A-B757-ED09B55373AF}" destId="{13734F0D-DA4B-7440-910C-6DE23F8F4809}" srcOrd="9" destOrd="0" presId="urn:microsoft.com/office/officeart/2005/8/layout/vProcess5"/>
    <dgm:cxn modelId="{967CCEA1-E7F6-E843-BB18-509A011C231F}" type="presParOf" srcId="{6C73B322-D6CA-A54A-B757-ED09B55373AF}" destId="{124307F0-9810-3348-9E82-BF497ED80A13}" srcOrd="10" destOrd="0" presId="urn:microsoft.com/office/officeart/2005/8/layout/vProcess5"/>
    <dgm:cxn modelId="{23837218-5D03-D148-AA8B-1363CA5B9405}" type="presParOf" srcId="{6C73B322-D6CA-A54A-B757-ED09B55373AF}" destId="{488B902B-290E-3344-A1FD-88914314AC69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2B7836-F36A-E345-B593-1D948A5F1F6B}">
      <dsp:nvSpPr>
        <dsp:cNvPr id="0" name=""/>
        <dsp:cNvSpPr/>
      </dsp:nvSpPr>
      <dsp:spPr>
        <a:xfrm>
          <a:off x="0" y="0"/>
          <a:ext cx="7605077" cy="1258728"/>
        </a:xfrm>
        <a:prstGeom prst="roundRect">
          <a:avLst>
            <a:gd name="adj" fmla="val 10000"/>
          </a:avLst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000" b="0" i="0" kern="1200" dirty="0"/>
            <a:t>Smoking model AUC: 0.71 (robust classification)"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000" b="0" i="0" kern="1200" dirty="0"/>
            <a:t>"Drinking model AUC: 0.69 (moderate efficacy)"</a:t>
          </a:r>
          <a:endParaRPr lang="en-US" sz="2000" kern="1200" dirty="0"/>
        </a:p>
      </dsp:txBody>
      <dsp:txXfrm>
        <a:off x="36867" y="36867"/>
        <a:ext cx="6246810" cy="1184994"/>
      </dsp:txXfrm>
    </dsp:sp>
    <dsp:sp modelId="{37319796-FB6E-C04F-AA4A-0FBB5FCEC3B7}">
      <dsp:nvSpPr>
        <dsp:cNvPr id="0" name=""/>
        <dsp:cNvSpPr/>
      </dsp:nvSpPr>
      <dsp:spPr>
        <a:xfrm>
          <a:off x="670922" y="1468516"/>
          <a:ext cx="7605305" cy="1258728"/>
        </a:xfrm>
        <a:prstGeom prst="roundRect">
          <a:avLst>
            <a:gd name="adj" fmla="val 10000"/>
          </a:avLst>
        </a:prstGeom>
        <a:solidFill>
          <a:schemeClr val="accent6">
            <a:shade val="50000"/>
            <a:hueOff val="26433"/>
            <a:satOff val="-5856"/>
            <a:lumOff val="2833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/>
            <a:t>Significant predictors: Gamma-GTP, </a:t>
          </a:r>
          <a:r>
            <a:rPr lang="en-US" sz="2000" b="0" i="0" kern="1200" dirty="0" err="1"/>
            <a:t>cholesterol,BP</a:t>
          </a:r>
          <a:endParaRPr lang="en-US" sz="2000" kern="1200" dirty="0"/>
        </a:p>
      </dsp:txBody>
      <dsp:txXfrm>
        <a:off x="707789" y="1505383"/>
        <a:ext cx="6042317" cy="1184994"/>
      </dsp:txXfrm>
    </dsp:sp>
    <dsp:sp modelId="{64283F30-868D-3E4B-A94A-2BCB8EFC0D72}">
      <dsp:nvSpPr>
        <dsp:cNvPr id="0" name=""/>
        <dsp:cNvSpPr/>
      </dsp:nvSpPr>
      <dsp:spPr>
        <a:xfrm>
          <a:off x="1342072" y="2937033"/>
          <a:ext cx="7605077" cy="1258728"/>
        </a:xfrm>
        <a:prstGeom prst="roundRect">
          <a:avLst>
            <a:gd name="adj" fmla="val 10000"/>
          </a:avLst>
        </a:prstGeom>
        <a:solidFill>
          <a:schemeClr val="accent6">
            <a:shade val="50000"/>
            <a:hueOff val="26433"/>
            <a:satOff val="-5856"/>
            <a:lumOff val="2833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/>
            <a:t>Confirmed consistency across classes via 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/>
            <a:t>cross-validation</a:t>
          </a:r>
          <a:endParaRPr lang="en-US" sz="2000" kern="1200" dirty="0"/>
        </a:p>
      </dsp:txBody>
      <dsp:txXfrm>
        <a:off x="1378939" y="2973900"/>
        <a:ext cx="6042133" cy="1184994"/>
      </dsp:txXfrm>
    </dsp:sp>
    <dsp:sp modelId="{039BE005-CA23-B04B-8F64-FCC6C8EDBB7F}">
      <dsp:nvSpPr>
        <dsp:cNvPr id="0" name=""/>
        <dsp:cNvSpPr/>
      </dsp:nvSpPr>
      <dsp:spPr>
        <a:xfrm>
          <a:off x="6786903" y="954535"/>
          <a:ext cx="818173" cy="818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55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6970992" y="954535"/>
        <a:ext cx="449995" cy="615675"/>
      </dsp:txXfrm>
    </dsp:sp>
    <dsp:sp modelId="{803CB4B0-C111-F94F-ABF0-D3F0E7D55AC0}">
      <dsp:nvSpPr>
        <dsp:cNvPr id="0" name=""/>
        <dsp:cNvSpPr/>
      </dsp:nvSpPr>
      <dsp:spPr>
        <a:xfrm>
          <a:off x="7457940" y="2414661"/>
          <a:ext cx="818173" cy="818173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55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642029" y="2414661"/>
        <a:ext cx="449995" cy="615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A43CCE-4E6C-6D44-8DCC-8BD36685C82A}">
      <dsp:nvSpPr>
        <dsp:cNvPr id="0" name=""/>
        <dsp:cNvSpPr/>
      </dsp:nvSpPr>
      <dsp:spPr>
        <a:xfrm>
          <a:off x="-4743408" y="-727071"/>
          <a:ext cx="5649904" cy="5649904"/>
        </a:xfrm>
        <a:prstGeom prst="blockArc">
          <a:avLst>
            <a:gd name="adj1" fmla="val 18900000"/>
            <a:gd name="adj2" fmla="val 2700000"/>
            <a:gd name="adj3" fmla="val 382"/>
          </a:avLst>
        </a:prstGeom>
        <a:noFill/>
        <a:ln w="19050" cap="rnd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3A39F9-FD9A-184B-9A65-C00285A53227}">
      <dsp:nvSpPr>
        <dsp:cNvPr id="0" name=""/>
        <dsp:cNvSpPr/>
      </dsp:nvSpPr>
      <dsp:spPr>
        <a:xfrm>
          <a:off x="474755" y="322570"/>
          <a:ext cx="8415127" cy="645476"/>
        </a:xfrm>
        <a:prstGeom prst="rect">
          <a:avLst/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123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/>
            <a:t>Gamma-GTP links to smoking &amp; drinking habits</a:t>
          </a:r>
          <a:endParaRPr lang="en-US" sz="2700" kern="1200"/>
        </a:p>
      </dsp:txBody>
      <dsp:txXfrm>
        <a:off x="474755" y="322570"/>
        <a:ext cx="8415127" cy="645476"/>
      </dsp:txXfrm>
    </dsp:sp>
    <dsp:sp modelId="{FDA3BE5B-BA1F-B748-BE3A-A8DB5BAED60B}">
      <dsp:nvSpPr>
        <dsp:cNvPr id="0" name=""/>
        <dsp:cNvSpPr/>
      </dsp:nvSpPr>
      <dsp:spPr>
        <a:xfrm>
          <a:off x="71332" y="241885"/>
          <a:ext cx="806845" cy="8068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64E176-4F77-1742-915C-5AA9E7A6935D}">
      <dsp:nvSpPr>
        <dsp:cNvPr id="0" name=""/>
        <dsp:cNvSpPr/>
      </dsp:nvSpPr>
      <dsp:spPr>
        <a:xfrm>
          <a:off x="844821" y="1290952"/>
          <a:ext cx="8045061" cy="645476"/>
        </a:xfrm>
        <a:prstGeom prst="rect">
          <a:avLst/>
        </a:prstGeom>
        <a:solidFill>
          <a:schemeClr val="accent6">
            <a:shade val="80000"/>
            <a:hueOff val="10873"/>
            <a:satOff val="-2237"/>
            <a:lumOff val="8644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123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 dirty="0"/>
            <a:t>Cholesterol levels vary with substance use</a:t>
          </a:r>
          <a:endParaRPr lang="en-US" sz="2700" kern="1200" dirty="0"/>
        </a:p>
      </dsp:txBody>
      <dsp:txXfrm>
        <a:off x="844821" y="1290952"/>
        <a:ext cx="8045061" cy="645476"/>
      </dsp:txXfrm>
    </dsp:sp>
    <dsp:sp modelId="{E0E2DD27-F38B-2D45-8B39-B85DAF05113E}">
      <dsp:nvSpPr>
        <dsp:cNvPr id="0" name=""/>
        <dsp:cNvSpPr/>
      </dsp:nvSpPr>
      <dsp:spPr>
        <a:xfrm>
          <a:off x="441398" y="1210267"/>
          <a:ext cx="806845" cy="8068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10873"/>
              <a:satOff val="-2237"/>
              <a:lumOff val="864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C21BBC-41F1-0D44-BF77-E5318937359E}">
      <dsp:nvSpPr>
        <dsp:cNvPr id="0" name=""/>
        <dsp:cNvSpPr/>
      </dsp:nvSpPr>
      <dsp:spPr>
        <a:xfrm>
          <a:off x="844821" y="2259333"/>
          <a:ext cx="8045061" cy="645476"/>
        </a:xfrm>
        <a:prstGeom prst="rect">
          <a:avLst/>
        </a:prstGeom>
        <a:solidFill>
          <a:schemeClr val="accent6">
            <a:shade val="80000"/>
            <a:hueOff val="21746"/>
            <a:satOff val="-4474"/>
            <a:lumOff val="17289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123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 dirty="0"/>
            <a:t>BP readings: complex relation with drinking</a:t>
          </a:r>
          <a:endParaRPr lang="en-US" sz="2700" kern="1200" dirty="0"/>
        </a:p>
      </dsp:txBody>
      <dsp:txXfrm>
        <a:off x="844821" y="2259333"/>
        <a:ext cx="8045061" cy="645476"/>
      </dsp:txXfrm>
    </dsp:sp>
    <dsp:sp modelId="{CB7783FB-303C-6044-AE61-374324817887}">
      <dsp:nvSpPr>
        <dsp:cNvPr id="0" name=""/>
        <dsp:cNvSpPr/>
      </dsp:nvSpPr>
      <dsp:spPr>
        <a:xfrm>
          <a:off x="441398" y="2178649"/>
          <a:ext cx="806845" cy="8068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21746"/>
              <a:satOff val="-4474"/>
              <a:lumOff val="1728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AB4747-5B79-0947-96AD-BFF40543AECE}">
      <dsp:nvSpPr>
        <dsp:cNvPr id="0" name=""/>
        <dsp:cNvSpPr/>
      </dsp:nvSpPr>
      <dsp:spPr>
        <a:xfrm>
          <a:off x="474755" y="3227715"/>
          <a:ext cx="8415127" cy="645476"/>
        </a:xfrm>
        <a:prstGeom prst="rect">
          <a:avLst/>
        </a:prstGeom>
        <a:solidFill>
          <a:schemeClr val="accent6">
            <a:shade val="80000"/>
            <a:hueOff val="32618"/>
            <a:satOff val="-6711"/>
            <a:lumOff val="25933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12347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0" i="0" kern="1200"/>
            <a:t>Model validates health risks of lifestyle choices</a:t>
          </a:r>
          <a:endParaRPr lang="en-US" sz="2700" kern="1200" dirty="0"/>
        </a:p>
      </dsp:txBody>
      <dsp:txXfrm>
        <a:off x="474755" y="3227715"/>
        <a:ext cx="8415127" cy="645476"/>
      </dsp:txXfrm>
    </dsp:sp>
    <dsp:sp modelId="{58B053C6-B928-0B4D-993F-2196BADC9E19}">
      <dsp:nvSpPr>
        <dsp:cNvPr id="0" name=""/>
        <dsp:cNvSpPr/>
      </dsp:nvSpPr>
      <dsp:spPr>
        <a:xfrm>
          <a:off x="71332" y="3147031"/>
          <a:ext cx="806845" cy="8068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shade val="80000"/>
              <a:hueOff val="32618"/>
              <a:satOff val="-6711"/>
              <a:lumOff val="2593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DF7486-19E1-1C45-8911-EA2FE421BA08}">
      <dsp:nvSpPr>
        <dsp:cNvPr id="0" name=""/>
        <dsp:cNvSpPr/>
      </dsp:nvSpPr>
      <dsp:spPr>
        <a:xfrm>
          <a:off x="0" y="0"/>
          <a:ext cx="7157720" cy="923067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Validated models with AUC: Smoking (0.71), Drinking (0.69)</a:t>
          </a:r>
          <a:endParaRPr lang="en-US" sz="2400" kern="1200" dirty="0"/>
        </a:p>
      </dsp:txBody>
      <dsp:txXfrm>
        <a:off x="27036" y="27036"/>
        <a:ext cx="6083658" cy="868995"/>
      </dsp:txXfrm>
    </dsp:sp>
    <dsp:sp modelId="{AE4BF9EB-C9DE-384D-A8F5-79197E5AF1C7}">
      <dsp:nvSpPr>
        <dsp:cNvPr id="0" name=""/>
        <dsp:cNvSpPr/>
      </dsp:nvSpPr>
      <dsp:spPr>
        <a:xfrm>
          <a:off x="599459" y="1090898"/>
          <a:ext cx="7157720" cy="923067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10873"/>
            <a:satOff val="-2237"/>
            <a:lumOff val="864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Future work: Longitudinal studies &amp; diverse samples.</a:t>
          </a:r>
          <a:endParaRPr lang="en-US" sz="2400" kern="1200" dirty="0"/>
        </a:p>
      </dsp:txBody>
      <dsp:txXfrm>
        <a:off x="626495" y="1117934"/>
        <a:ext cx="5904194" cy="868995"/>
      </dsp:txXfrm>
    </dsp:sp>
    <dsp:sp modelId="{EB2E1C2B-7251-6547-B30F-19D777168D68}">
      <dsp:nvSpPr>
        <dsp:cNvPr id="0" name=""/>
        <dsp:cNvSpPr/>
      </dsp:nvSpPr>
      <dsp:spPr>
        <a:xfrm>
          <a:off x="1189970" y="2181796"/>
          <a:ext cx="7157720" cy="923067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21746"/>
            <a:satOff val="-4474"/>
            <a:lumOff val="17289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Aim for wider applicability in public health policy.</a:t>
          </a:r>
          <a:endParaRPr lang="en-US" sz="2400" kern="1200"/>
        </a:p>
      </dsp:txBody>
      <dsp:txXfrm>
        <a:off x="1217006" y="2208832"/>
        <a:ext cx="5913142" cy="868995"/>
      </dsp:txXfrm>
    </dsp:sp>
    <dsp:sp modelId="{D3B3F0C9-F51C-CA49-AC5A-E5850EA1ADC4}">
      <dsp:nvSpPr>
        <dsp:cNvPr id="0" name=""/>
        <dsp:cNvSpPr/>
      </dsp:nvSpPr>
      <dsp:spPr>
        <a:xfrm>
          <a:off x="1789429" y="3272694"/>
          <a:ext cx="7157720" cy="923067"/>
        </a:xfrm>
        <a:prstGeom prst="roundRect">
          <a:avLst>
            <a:gd name="adj" fmla="val 10000"/>
          </a:avLst>
        </a:prstGeom>
        <a:solidFill>
          <a:schemeClr val="accent6">
            <a:shade val="80000"/>
            <a:hueOff val="32618"/>
            <a:satOff val="-6711"/>
            <a:lumOff val="25933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Anticipate refining models with more variables.</a:t>
          </a:r>
          <a:endParaRPr lang="en-US" sz="2400" kern="1200" dirty="0"/>
        </a:p>
      </dsp:txBody>
      <dsp:txXfrm>
        <a:off x="1816465" y="3299730"/>
        <a:ext cx="5904194" cy="868995"/>
      </dsp:txXfrm>
    </dsp:sp>
    <dsp:sp modelId="{F352BABF-6233-4447-A842-4C1B19E24341}">
      <dsp:nvSpPr>
        <dsp:cNvPr id="0" name=""/>
        <dsp:cNvSpPr/>
      </dsp:nvSpPr>
      <dsp:spPr>
        <a:xfrm>
          <a:off x="6557726" y="706985"/>
          <a:ext cx="599993" cy="599993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6692724" y="706985"/>
        <a:ext cx="329997" cy="451495"/>
      </dsp:txXfrm>
    </dsp:sp>
    <dsp:sp modelId="{2926C293-7632-E346-AEC3-063F3ECBE073}">
      <dsp:nvSpPr>
        <dsp:cNvPr id="0" name=""/>
        <dsp:cNvSpPr/>
      </dsp:nvSpPr>
      <dsp:spPr>
        <a:xfrm>
          <a:off x="7157185" y="1797884"/>
          <a:ext cx="599993" cy="599993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7292183" y="1797884"/>
        <a:ext cx="329997" cy="451495"/>
      </dsp:txXfrm>
    </dsp:sp>
    <dsp:sp modelId="{83AD86D8-122A-3B43-AF46-DC4EAD3A5D36}">
      <dsp:nvSpPr>
        <dsp:cNvPr id="0" name=""/>
        <dsp:cNvSpPr/>
      </dsp:nvSpPr>
      <dsp:spPr>
        <a:xfrm>
          <a:off x="7747696" y="2888782"/>
          <a:ext cx="599993" cy="599993"/>
        </a:xfrm>
        <a:prstGeom prst="downArrow">
          <a:avLst>
            <a:gd name="adj1" fmla="val 55000"/>
            <a:gd name="adj2" fmla="val 45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/>
        </a:p>
      </dsp:txBody>
      <dsp:txXfrm>
        <a:off x="7882694" y="2888782"/>
        <a:ext cx="329997" cy="4514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256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334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9601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6041150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01134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99490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4/2/24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887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777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105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481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7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211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4/2/24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502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508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10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13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4/2/24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77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4/2/24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9198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  <p:sldLayoutId id="2147483813" r:id="rId12"/>
    <p:sldLayoutId id="2147483814" r:id="rId13"/>
    <p:sldLayoutId id="2147483815" r:id="rId14"/>
    <p:sldLayoutId id="2147483816" r:id="rId15"/>
    <p:sldLayoutId id="2147483817" r:id="rId16"/>
    <p:sldLayoutId id="214748381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1.jpe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5759D-BD73-0A39-F1B3-0AC5B42EBC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" r="54"/>
          <a:stretch/>
        </p:blipFill>
        <p:spPr>
          <a:xfrm>
            <a:off x="-1" y="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8ADE2E-298B-877A-56BB-32850283D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733" y="1673959"/>
            <a:ext cx="11548532" cy="3285968"/>
          </a:xfrm>
        </p:spPr>
        <p:txBody>
          <a:bodyPr anchor="t">
            <a:normAutofit fontScale="90000"/>
          </a:bodyPr>
          <a:lstStyle/>
          <a:p>
            <a:pPr>
              <a:lnSpc>
                <a:spcPct val="90000"/>
              </a:lnSpc>
            </a:pPr>
            <a:br>
              <a:rPr lang="en-US" sz="2900" dirty="0">
                <a:solidFill>
                  <a:schemeClr val="tx1"/>
                </a:solidFill>
              </a:rPr>
            </a:br>
            <a:br>
              <a:rPr lang="en-US" sz="2900" dirty="0">
                <a:solidFill>
                  <a:schemeClr val="tx1"/>
                </a:solidFill>
              </a:rPr>
            </a:br>
            <a:br>
              <a:rPr lang="en-US" sz="2900" dirty="0">
                <a:solidFill>
                  <a:schemeClr val="tx1"/>
                </a:solidFill>
              </a:rPr>
            </a:br>
            <a:r>
              <a:rPr lang="en-US" sz="2900" dirty="0">
                <a:solidFill>
                  <a:schemeClr val="tx1"/>
                </a:solidFill>
              </a:rPr>
              <a:t>        </a:t>
            </a:r>
            <a:r>
              <a:rPr lang="en-US" sz="3200" dirty="0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  <a:cs typeface="Algerian" panose="020F0502020204030204" pitchFamily="34" charset="0"/>
              </a:rPr>
              <a:t>Title: Impact of Smoking and Drinking on Health in South Korea</a:t>
            </a:r>
            <a:br>
              <a:rPr lang="en-US" sz="3200" dirty="0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  <a:cs typeface="Algerian" panose="020F0502020204030204" pitchFamily="34" charset="0"/>
              </a:rPr>
            </a:br>
            <a:r>
              <a:rPr lang="en-US" sz="3200" dirty="0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  <a:cs typeface="Algerian" panose="020F0502020204030204" pitchFamily="34" charset="0"/>
              </a:rPr>
              <a:t>     </a:t>
            </a:r>
            <a:br>
              <a:rPr lang="en-US" sz="3200" dirty="0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  <a:cs typeface="Algerian" panose="020F0502020204030204" pitchFamily="34" charset="0"/>
              </a:rPr>
            </a:br>
            <a:r>
              <a:rPr lang="en-US" sz="3600" dirty="0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  <a:cs typeface="Algerian" panose="020F0502020204030204" pitchFamily="34" charset="0"/>
              </a:rPr>
              <a:t>                    </a:t>
            </a:r>
            <a:r>
              <a:rPr lang="en-US" sz="3200" dirty="0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</a:rPr>
              <a:t>Presenter: Priyanka </a:t>
            </a:r>
            <a:r>
              <a:rPr lang="en-US" sz="3200" dirty="0" err="1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</a:rPr>
              <a:t>Logasubramanian</a:t>
            </a:r>
            <a:br>
              <a:rPr lang="en-US" sz="3200" b="1" dirty="0"/>
            </a:br>
            <a:br>
              <a:rPr lang="en-US" sz="3200" dirty="0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</a:rPr>
            </a:br>
            <a:r>
              <a:rPr lang="en-US" sz="3200" dirty="0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</a:rPr>
              <a:t>                      Institute: West Chester University, PA</a:t>
            </a:r>
            <a:br>
              <a:rPr lang="en-US" sz="3200" dirty="0">
                <a:solidFill>
                  <a:srgbClr val="008C58"/>
                </a:solidFill>
                <a:latin typeface="ACADEMY ENGRAVED LET PLAIN:1.0" panose="02000000000000000000" pitchFamily="2" charset="0"/>
                <a:cs typeface="Algerian" panose="020F0502020204030204" pitchFamily="34" charset="0"/>
              </a:rPr>
            </a:br>
            <a:br>
              <a:rPr lang="en-US" sz="3600" dirty="0">
                <a:solidFill>
                  <a:srgbClr val="008C58"/>
                </a:solidFill>
                <a:highlight>
                  <a:srgbClr val="FFFF00"/>
                </a:highlight>
                <a:latin typeface="ACADEMY ENGRAVED LET PLAIN:1.0" panose="02000000000000000000" pitchFamily="2" charset="0"/>
                <a:cs typeface="Algerian" panose="020F0502020204030204" pitchFamily="34" charset="0"/>
              </a:rPr>
            </a:br>
            <a:br>
              <a:rPr lang="en-US" sz="3200" dirty="0">
                <a:ln w="0"/>
                <a:solidFill>
                  <a:srgbClr val="008C58"/>
                </a:solidFill>
                <a:effectLst>
                  <a:reflection blurRad="6350" stA="53000" endA="300" endPos="35500" dir="5400000" sy="-90000" algn="bl" rotWithShape="0"/>
                </a:effectLst>
                <a:highlight>
                  <a:srgbClr val="FFFF00"/>
                </a:highlight>
                <a:latin typeface="ACADEMY ENGRAVED LET PLAIN:1.0" panose="02000000000000000000" pitchFamily="2" charset="0"/>
                <a:cs typeface="Algerian" panose="020F0502020204030204" pitchFamily="34" charset="0"/>
              </a:rPr>
            </a:br>
            <a:br>
              <a:rPr lang="en-US" sz="2900" dirty="0">
                <a:solidFill>
                  <a:schemeClr val="tx1"/>
                </a:solidFill>
              </a:rPr>
            </a:br>
            <a:br>
              <a:rPr lang="en-US" sz="2900" dirty="0">
                <a:solidFill>
                  <a:schemeClr val="tx1"/>
                </a:solidFill>
              </a:rPr>
            </a:br>
            <a:br>
              <a:rPr lang="en-US" sz="2900" dirty="0">
                <a:solidFill>
                  <a:schemeClr val="tx1"/>
                </a:solidFill>
              </a:rPr>
            </a:br>
            <a:br>
              <a:rPr lang="en-US" sz="2900" dirty="0">
                <a:solidFill>
                  <a:schemeClr val="tx1"/>
                </a:solidFill>
              </a:rPr>
            </a:br>
            <a:br>
              <a:rPr lang="en-US" sz="2900" dirty="0">
                <a:solidFill>
                  <a:schemeClr val="tx1"/>
                </a:solidFill>
              </a:rPr>
            </a:br>
            <a:br>
              <a:rPr lang="en-US" sz="2900" dirty="0">
                <a:solidFill>
                  <a:schemeClr val="tx1"/>
                </a:solidFill>
              </a:rPr>
            </a:br>
            <a:endParaRPr lang="en-US" sz="29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5CD9E-59D1-8FA3-9E33-2CFD40940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733" y="4170219"/>
            <a:ext cx="10634738" cy="1722854"/>
          </a:xfrm>
        </p:spPr>
        <p:txBody>
          <a:bodyPr anchor="b">
            <a:norm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CADEMY ENGRAVED LET PLAIN:1.0" panose="02000000000000000000" pitchFamily="2" charset="0"/>
              </a:rPr>
              <a:t>  </a:t>
            </a:r>
          </a:p>
          <a:p>
            <a:pPr algn="ctr"/>
            <a:endParaRPr lang="en-US" sz="2400" dirty="0">
              <a:solidFill>
                <a:srgbClr val="008C58"/>
              </a:solidFill>
              <a:latin typeface="ACADEMY ENGRAVED LET PLAIN:1.0" panose="02000000000000000000" pitchFamily="2" charset="0"/>
              <a:ea typeface="+mn-ea"/>
              <a:cs typeface="Algerian" panose="020F0502020204030204" pitchFamily="34" charset="0"/>
            </a:endParaRPr>
          </a:p>
          <a:p>
            <a:pPr algn="l"/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83676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FFC61E-DDD5-4FB9-BF65-9FB99380D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8134" y="1359289"/>
            <a:ext cx="4129066" cy="30661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T-test &amp; P-value Results - Health Metrics in Smokers</a:t>
            </a:r>
            <a:br>
              <a:rPr lang="en-US" sz="24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</a:b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39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34" name="Content Placeholder 5">
            <a:extLst>
              <a:ext uri="{FF2B5EF4-FFF2-40B4-BE49-F238E27FC236}">
                <a16:creationId xmlns:a16="http://schemas.microsoft.com/office/drawing/2014/main" id="{F9881FA8-8876-2672-B8B3-ACBC373F26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4360905"/>
              </p:ext>
            </p:extLst>
          </p:nvPr>
        </p:nvGraphicFramePr>
        <p:xfrm>
          <a:off x="581891" y="867525"/>
          <a:ext cx="6405620" cy="4754783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138968">
                  <a:extLst>
                    <a:ext uri="{9D8B030D-6E8A-4147-A177-3AD203B41FA5}">
                      <a16:colId xmlns:a16="http://schemas.microsoft.com/office/drawing/2014/main" val="1267320834"/>
                    </a:ext>
                  </a:extLst>
                </a:gridCol>
                <a:gridCol w="1349133">
                  <a:extLst>
                    <a:ext uri="{9D8B030D-6E8A-4147-A177-3AD203B41FA5}">
                      <a16:colId xmlns:a16="http://schemas.microsoft.com/office/drawing/2014/main" val="2148274693"/>
                    </a:ext>
                  </a:extLst>
                </a:gridCol>
                <a:gridCol w="1178868">
                  <a:extLst>
                    <a:ext uri="{9D8B030D-6E8A-4147-A177-3AD203B41FA5}">
                      <a16:colId xmlns:a16="http://schemas.microsoft.com/office/drawing/2014/main" val="892966159"/>
                    </a:ext>
                  </a:extLst>
                </a:gridCol>
                <a:gridCol w="1738651">
                  <a:extLst>
                    <a:ext uri="{9D8B030D-6E8A-4147-A177-3AD203B41FA5}">
                      <a16:colId xmlns:a16="http://schemas.microsoft.com/office/drawing/2014/main" val="1107332146"/>
                    </a:ext>
                  </a:extLst>
                </a:gridCol>
              </a:tblGrid>
              <a:tr h="459803">
                <a:tc>
                  <a:txBody>
                    <a:bodyPr/>
                    <a:lstStyle/>
                    <a:p>
                      <a:r>
                        <a:rPr lang="en-US" sz="1400" b="1" kern="1200" cap="all" spc="60" dirty="0">
                          <a:solidFill>
                            <a:schemeClr val="tx1"/>
                          </a:solidFill>
                          <a:effectLst/>
                        </a:rPr>
                        <a:t>Metric</a:t>
                      </a:r>
                      <a:endParaRPr lang="en-US" sz="1400" b="1" cap="all" spc="60" dirty="0">
                        <a:solidFill>
                          <a:schemeClr val="tx1"/>
                        </a:solidFill>
                      </a:endParaRPr>
                    </a:p>
                  </a:txBody>
                  <a:tcPr marL="128686" marR="128686" marT="104501" marB="104501" anchor="b"/>
                </a:tc>
                <a:tc>
                  <a:txBody>
                    <a:bodyPr/>
                    <a:lstStyle/>
                    <a:p>
                      <a:r>
                        <a:rPr lang="en-US" sz="1400" b="1" kern="1200" cap="all" spc="60">
                          <a:solidFill>
                            <a:schemeClr val="tx1"/>
                          </a:solidFill>
                          <a:effectLst/>
                        </a:rPr>
                        <a:t>T-statistic</a:t>
                      </a:r>
                      <a:endParaRPr lang="en-US" sz="1400" b="1" cap="all" spc="60">
                        <a:solidFill>
                          <a:schemeClr val="tx1"/>
                        </a:solidFill>
                      </a:endParaRPr>
                    </a:p>
                  </a:txBody>
                  <a:tcPr marL="128686" marR="128686" marT="104501" marB="104501" anchor="b"/>
                </a:tc>
                <a:tc>
                  <a:txBody>
                    <a:bodyPr/>
                    <a:lstStyle/>
                    <a:p>
                      <a:r>
                        <a:rPr lang="en-US" sz="1400" b="1" cap="all" spc="60" dirty="0">
                          <a:solidFill>
                            <a:schemeClr val="tx1"/>
                          </a:solidFill>
                        </a:rPr>
                        <a:t>P-value </a:t>
                      </a:r>
                    </a:p>
                  </a:txBody>
                  <a:tcPr marL="128686" marR="128686" marT="104501" marB="104501" anchor="b"/>
                </a:tc>
                <a:tc>
                  <a:txBody>
                    <a:bodyPr/>
                    <a:lstStyle/>
                    <a:p>
                      <a:r>
                        <a:rPr lang="en-US" sz="1400" b="1" cap="all" spc="60" dirty="0">
                          <a:solidFill>
                            <a:schemeClr val="tx1"/>
                          </a:solidFill>
                        </a:rPr>
                        <a:t>Significance</a:t>
                      </a:r>
                    </a:p>
                  </a:txBody>
                  <a:tcPr marL="128686" marR="128686" marT="104501" marB="104501" anchor="b"/>
                </a:tc>
                <a:extLst>
                  <a:ext uri="{0D108BD9-81ED-4DB2-BD59-A6C34878D82A}">
                    <a16:rowId xmlns:a16="http://schemas.microsoft.com/office/drawing/2014/main" val="921575027"/>
                  </a:ext>
                </a:extLst>
              </a:tr>
              <a:tr h="477220"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Total Cholesterol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-4.116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3.85e-05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</a:p>
                  </a:txBody>
                  <a:tcPr marL="104501" marR="104501" marT="52250" marB="104501" anchor="ctr"/>
                </a:tc>
                <a:extLst>
                  <a:ext uri="{0D108BD9-81ED-4DB2-BD59-A6C34878D82A}">
                    <a16:rowId xmlns:a16="http://schemas.microsoft.com/office/drawing/2014/main" val="989430058"/>
                  </a:ext>
                </a:extLst>
              </a:tr>
              <a:tr h="477220"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HDL Cholesterol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-134.596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</a:p>
                  </a:txBody>
                  <a:tcPr marL="104501" marR="104501" marT="52250" marB="104501" anchor="ctr"/>
                </a:tc>
                <a:extLst>
                  <a:ext uri="{0D108BD9-81ED-4DB2-BD59-A6C34878D82A}">
                    <a16:rowId xmlns:a16="http://schemas.microsoft.com/office/drawing/2014/main" val="1123227997"/>
                  </a:ext>
                </a:extLst>
              </a:tr>
              <a:tr h="477220"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LDL Cholesterol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-6.319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2.64e-10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</a:p>
                  </a:txBody>
                  <a:tcPr marL="104501" marR="104501" marT="52250" marB="104501" anchor="ctr"/>
                </a:tc>
                <a:extLst>
                  <a:ext uri="{0D108BD9-81ED-4DB2-BD59-A6C34878D82A}">
                    <a16:rowId xmlns:a16="http://schemas.microsoft.com/office/drawing/2014/main" val="3819211020"/>
                  </a:ext>
                </a:extLst>
              </a:tr>
              <a:tr h="477220"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Systolic BP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23.984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&lt; 1e-126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</a:p>
                  </a:txBody>
                  <a:tcPr marL="104501" marR="104501" marT="52250" marB="104501" anchor="ctr"/>
                </a:tc>
                <a:extLst>
                  <a:ext uri="{0D108BD9-81ED-4DB2-BD59-A6C34878D82A}">
                    <a16:rowId xmlns:a16="http://schemas.microsoft.com/office/drawing/2014/main" val="937986126"/>
                  </a:ext>
                </a:extLst>
              </a:tr>
              <a:tr h="477220"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Diastolic BP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60.608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</a:p>
                  </a:txBody>
                  <a:tcPr marL="104501" marR="104501" marT="52250" marB="104501" anchor="ctr"/>
                </a:tc>
                <a:extLst>
                  <a:ext uri="{0D108BD9-81ED-4DB2-BD59-A6C34878D82A}">
                    <a16:rowId xmlns:a16="http://schemas.microsoft.com/office/drawing/2014/main" val="3528200278"/>
                  </a:ext>
                </a:extLst>
              </a:tr>
              <a:tr h="477220"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Gamma GTP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254.552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</a:p>
                  </a:txBody>
                  <a:tcPr marL="104501" marR="104501" marT="52250" marB="104501" anchor="ctr"/>
                </a:tc>
                <a:extLst>
                  <a:ext uri="{0D108BD9-81ED-4DB2-BD59-A6C34878D82A}">
                    <a16:rowId xmlns:a16="http://schemas.microsoft.com/office/drawing/2014/main" val="3950419041"/>
                  </a:ext>
                </a:extLst>
              </a:tr>
              <a:tr h="477220"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SGOT (AST)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20.856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&lt; 1e-95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</a:p>
                  </a:txBody>
                  <a:tcPr marL="104501" marR="104501" marT="52250" marB="104501" anchor="ctr"/>
                </a:tc>
                <a:extLst>
                  <a:ext uri="{0D108BD9-81ED-4DB2-BD59-A6C34878D82A}">
                    <a16:rowId xmlns:a16="http://schemas.microsoft.com/office/drawing/2014/main" val="1180881790"/>
                  </a:ext>
                </a:extLst>
              </a:tr>
              <a:tr h="477220"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SGOT (ALT)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116.617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</a:p>
                  </a:txBody>
                  <a:tcPr marL="104501" marR="104501" marT="52250" marB="104501" anchor="ctr"/>
                </a:tc>
                <a:extLst>
                  <a:ext uri="{0D108BD9-81ED-4DB2-BD59-A6C34878D82A}">
                    <a16:rowId xmlns:a16="http://schemas.microsoft.com/office/drawing/2014/main" val="2474703828"/>
                  </a:ext>
                </a:extLst>
              </a:tr>
              <a:tr h="477220"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Triglyceride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157.239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</a:p>
                  </a:txBody>
                  <a:tcPr marL="104501" marR="104501" marT="52250" marB="104501"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</a:p>
                  </a:txBody>
                  <a:tcPr marL="104501" marR="104501" marT="52250" marB="104501" anchor="ctr"/>
                </a:tc>
                <a:extLst>
                  <a:ext uri="{0D108BD9-81ED-4DB2-BD59-A6C34878D82A}">
                    <a16:rowId xmlns:a16="http://schemas.microsoft.com/office/drawing/2014/main" val="7885527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15956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C46E-CE0B-3EE8-9824-B7C1FDCAB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Key Predictors in Smoking and Drinking Behaviors</a:t>
            </a:r>
            <a:b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</a:br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9CCEA76-4933-5680-F391-217D6067F7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036386"/>
              </p:ext>
            </p:extLst>
          </p:nvPr>
        </p:nvGraphicFramePr>
        <p:xfrm>
          <a:off x="6705600" y="2258292"/>
          <a:ext cx="4073234" cy="3131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9689">
                  <a:extLst>
                    <a:ext uri="{9D8B030D-6E8A-4147-A177-3AD203B41FA5}">
                      <a16:colId xmlns:a16="http://schemas.microsoft.com/office/drawing/2014/main" val="3238900128"/>
                    </a:ext>
                  </a:extLst>
                </a:gridCol>
                <a:gridCol w="2043545">
                  <a:extLst>
                    <a:ext uri="{9D8B030D-6E8A-4147-A177-3AD203B41FA5}">
                      <a16:colId xmlns:a16="http://schemas.microsoft.com/office/drawing/2014/main" val="2541461886"/>
                    </a:ext>
                  </a:extLst>
                </a:gridCol>
              </a:tblGrid>
              <a:tr h="34799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Feature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Coefficient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7628952"/>
                  </a:ext>
                </a:extLst>
              </a:tr>
              <a:tr h="34799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HDL_cholestrol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0.207087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670527"/>
                  </a:ext>
                </a:extLst>
              </a:tr>
              <a:tr h="34799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LDL_cholestrol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0.124485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0130198"/>
                  </a:ext>
                </a:extLst>
              </a:tr>
              <a:tr h="34799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triglyceride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0.004123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64568029"/>
                  </a:ext>
                </a:extLst>
              </a:tr>
              <a:tr h="34799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SBP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0.251613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15252242"/>
                  </a:ext>
                </a:extLst>
              </a:tr>
              <a:tr h="34799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DBP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0.255192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72292533"/>
                  </a:ext>
                </a:extLst>
              </a:tr>
              <a:tr h="34799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gamma_GTP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0.755881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9189610"/>
                  </a:ext>
                </a:extLst>
              </a:tr>
              <a:tr h="34799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SGOT_AST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-0.117200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33056927"/>
                  </a:ext>
                </a:extLst>
              </a:tr>
              <a:tr h="34799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DBP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-0.108605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589565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BD60545-CE0C-35AD-D7C6-0D76F8FE9B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00439"/>
              </p:ext>
            </p:extLst>
          </p:nvPr>
        </p:nvGraphicFramePr>
        <p:xfrm>
          <a:off x="1159163" y="2284952"/>
          <a:ext cx="4604328" cy="310524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523838">
                  <a:extLst>
                    <a:ext uri="{9D8B030D-6E8A-4147-A177-3AD203B41FA5}">
                      <a16:colId xmlns:a16="http://schemas.microsoft.com/office/drawing/2014/main" val="2898708554"/>
                    </a:ext>
                  </a:extLst>
                </a:gridCol>
                <a:gridCol w="2080490">
                  <a:extLst>
                    <a:ext uri="{9D8B030D-6E8A-4147-A177-3AD203B41FA5}">
                      <a16:colId xmlns:a16="http://schemas.microsoft.com/office/drawing/2014/main" val="133276235"/>
                    </a:ext>
                  </a:extLst>
                </a:gridCol>
              </a:tblGrid>
              <a:tr h="443607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Feature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Coefficient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49861080"/>
                  </a:ext>
                </a:extLst>
              </a:tr>
              <a:tr h="443607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>
                          <a:solidFill>
                            <a:srgbClr val="000000"/>
                          </a:solidFill>
                          <a:effectLst/>
                        </a:rPr>
                        <a:t>HDL_cholestrol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-0.126362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81419438"/>
                  </a:ext>
                </a:extLst>
              </a:tr>
              <a:tr h="443607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LDL_cholestrol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-0.037282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64752859"/>
                  </a:ext>
                </a:extLst>
              </a:tr>
              <a:tr h="443607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triglyceride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 0.060816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86959082"/>
                  </a:ext>
                </a:extLst>
              </a:tr>
              <a:tr h="443607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gamma_GTP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 0.314801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45526309"/>
                  </a:ext>
                </a:extLst>
              </a:tr>
              <a:tr h="443607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SGOT_AST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 0.060816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37435167"/>
                  </a:ext>
                </a:extLst>
              </a:tr>
              <a:tr h="443607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</a:rPr>
                        <a:t>DBP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rgbClr val="000000"/>
                          </a:solidFill>
                          <a:effectLst/>
                        </a:rPr>
                        <a:t>-0.078638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1330270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26234C9-59F0-64A5-EA61-6EFD1E079E03}"/>
              </a:ext>
            </a:extLst>
          </p:cNvPr>
          <p:cNvSpPr txBox="1"/>
          <p:nvPr/>
        </p:nvSpPr>
        <p:spPr>
          <a:xfrm>
            <a:off x="1159163" y="5498739"/>
            <a:ext cx="49460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Coefficients For Each Feature in The Logistic Regression Smoker Model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DF4C77-20B2-1189-04BA-673681CAA477}"/>
              </a:ext>
            </a:extLst>
          </p:cNvPr>
          <p:cNvSpPr txBox="1"/>
          <p:nvPr/>
        </p:nvSpPr>
        <p:spPr>
          <a:xfrm>
            <a:off x="6567052" y="5499324"/>
            <a:ext cx="43918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Coefficients For Each Feature in The Logistic Regression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Drinker</a:t>
            </a:r>
            <a:r>
              <a:rPr lang="en-US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Model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684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0930-902C-1733-8F2B-185943AB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165580" cy="1400530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DAA46B9-B7E8-4487-B28E-C63A6EB7A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7191 h 6985200"/>
              <a:gd name="connsiteX6" fmla="*/ 1 w 6858001"/>
              <a:gd name="connsiteY6" fmla="*/ 887191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7191"/>
                </a:lnTo>
                <a:lnTo>
                  <a:pt x="1" y="887191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1" name="Freeform 23">
            <a:extLst>
              <a:ext uri="{FF2B5EF4-FFF2-40B4-BE49-F238E27FC236}">
                <a16:creationId xmlns:a16="http://schemas.microsoft.com/office/drawing/2014/main" id="{C866818C-1E5F-475A-B310-3C06B555F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line graph with a curve&#10;&#10;Description automatically generated with medium confidence">
            <a:extLst>
              <a:ext uri="{FF2B5EF4-FFF2-40B4-BE49-F238E27FC236}">
                <a16:creationId xmlns:a16="http://schemas.microsoft.com/office/drawing/2014/main" id="{0D6260F5-C89E-EA78-C921-8DBAFDB69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954" y="647699"/>
            <a:ext cx="4112383" cy="2683330"/>
          </a:xfrm>
          <a:prstGeom prst="rect">
            <a:avLst/>
          </a:prstGeom>
          <a:effectLst/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D12AFDE8-E1ED-4A49-B8B3-4953F4B8A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7DE532D-59A2-C2E7-5D29-00252958E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3" y="2784764"/>
            <a:ext cx="4165146" cy="34636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dirty="0"/>
              <a:t>Model Efficacy: ROC Curves Analysis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69426C27-AB59-C341-40EC-F146B6112B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52" r="1" b="6252"/>
          <a:stretch/>
        </p:blipFill>
        <p:spPr>
          <a:xfrm>
            <a:off x="7148110" y="3526971"/>
            <a:ext cx="3342071" cy="272142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500823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52F42-94B3-00C8-89CE-E41AEB116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7241" y="349588"/>
            <a:ext cx="9404723" cy="1400530"/>
          </a:xfrm>
        </p:spPr>
        <p:txBody>
          <a:bodyPr/>
          <a:lstStyle/>
          <a:p>
            <a:pPr algn="ctr">
              <a:spcBef>
                <a:spcPts val="1000"/>
              </a:spcBef>
              <a:buClr>
                <a:schemeClr val="bg2">
                  <a:lumMod val="40000"/>
                  <a:lumOff val="60000"/>
                </a:schemeClr>
              </a:buClr>
              <a:buSzPct val="80000"/>
            </a:pPr>
            <a:r>
              <a:rPr lang="en-US" sz="2800" b="1" dirty="0">
                <a:solidFill>
                  <a:schemeClr val="tx1"/>
                </a:solidFill>
              </a:rPr>
              <a:t>10-Fold Cross-Validation for Smoking and Drinking Model</a:t>
            </a:r>
            <a:br>
              <a:rPr lang="en-US" sz="2800" b="1" dirty="0">
                <a:solidFill>
                  <a:schemeClr val="bg1"/>
                </a:solidFill>
              </a:rPr>
            </a:br>
            <a:endParaRPr lang="en-US" sz="28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892B22B-BFA7-7D83-7270-BB02106A12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7887636"/>
              </p:ext>
            </p:extLst>
          </p:nvPr>
        </p:nvGraphicFramePr>
        <p:xfrm>
          <a:off x="1103313" y="2052637"/>
          <a:ext cx="8947150" cy="83343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894715">
                  <a:extLst>
                    <a:ext uri="{9D8B030D-6E8A-4147-A177-3AD203B41FA5}">
                      <a16:colId xmlns:a16="http://schemas.microsoft.com/office/drawing/2014/main" val="3474349893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2561799550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2837615314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3782810725"/>
                    </a:ext>
                  </a:extLst>
                </a:gridCol>
                <a:gridCol w="918527">
                  <a:extLst>
                    <a:ext uri="{9D8B030D-6E8A-4147-A177-3AD203B41FA5}">
                      <a16:colId xmlns:a16="http://schemas.microsoft.com/office/drawing/2014/main" val="141249604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2266065863"/>
                    </a:ext>
                  </a:extLst>
                </a:gridCol>
                <a:gridCol w="879793">
                  <a:extLst>
                    <a:ext uri="{9D8B030D-6E8A-4147-A177-3AD203B41FA5}">
                      <a16:colId xmlns:a16="http://schemas.microsoft.com/office/drawing/2014/main" val="1217361917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3751614112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96775430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1846230707"/>
                    </a:ext>
                  </a:extLst>
                </a:gridCol>
              </a:tblGrid>
              <a:tr h="833437"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highlight>
                            <a:srgbClr val="800080"/>
                          </a:highlight>
                        </a:rPr>
                        <a:t>TEST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571232"/>
                  </a:ext>
                </a:extLst>
              </a:tr>
            </a:tbl>
          </a:graphicData>
        </a:graphic>
      </p:graphicFrame>
      <p:sp>
        <p:nvSpPr>
          <p:cNvPr id="8" name="Right Brace 7">
            <a:extLst>
              <a:ext uri="{FF2B5EF4-FFF2-40B4-BE49-F238E27FC236}">
                <a16:creationId xmlns:a16="http://schemas.microsoft.com/office/drawing/2014/main" id="{0ABFF104-9E8D-6844-B5F0-F0BF3B5892CE}"/>
              </a:ext>
            </a:extLst>
          </p:cNvPr>
          <p:cNvSpPr/>
          <p:nvPr/>
        </p:nvSpPr>
        <p:spPr>
          <a:xfrm rot="5400000">
            <a:off x="5101546" y="1493745"/>
            <a:ext cx="886463" cy="9122209"/>
          </a:xfrm>
          <a:prstGeom prst="rightBrace">
            <a:avLst>
              <a:gd name="adj1" fmla="val 83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45C718-F372-A3FB-2CFE-D5E2C86AC321}"/>
              </a:ext>
            </a:extLst>
          </p:cNvPr>
          <p:cNvSpPr txBox="1"/>
          <p:nvPr/>
        </p:nvSpPr>
        <p:spPr>
          <a:xfrm>
            <a:off x="4605770" y="2774227"/>
            <a:ext cx="25847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   </a:t>
            </a:r>
            <a:r>
              <a:rPr lang="en-US" sz="2400" dirty="0"/>
              <a:t>10 folds</a:t>
            </a:r>
          </a:p>
        </p:txBody>
      </p:sp>
      <p:graphicFrame>
        <p:nvGraphicFramePr>
          <p:cNvPr id="12" name="Content Placeholder 3">
            <a:extLst>
              <a:ext uri="{FF2B5EF4-FFF2-40B4-BE49-F238E27FC236}">
                <a16:creationId xmlns:a16="http://schemas.microsoft.com/office/drawing/2014/main" id="{78CAABBF-F934-BA2A-0636-A91E9ED97B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2546694"/>
              </p:ext>
            </p:extLst>
          </p:nvPr>
        </p:nvGraphicFramePr>
        <p:xfrm>
          <a:off x="1103313" y="4370711"/>
          <a:ext cx="8947150" cy="83343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894715">
                  <a:extLst>
                    <a:ext uri="{9D8B030D-6E8A-4147-A177-3AD203B41FA5}">
                      <a16:colId xmlns:a16="http://schemas.microsoft.com/office/drawing/2014/main" val="3474349893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2561799550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2837615314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3782810725"/>
                    </a:ext>
                  </a:extLst>
                </a:gridCol>
                <a:gridCol w="918528">
                  <a:extLst>
                    <a:ext uri="{9D8B030D-6E8A-4147-A177-3AD203B41FA5}">
                      <a16:colId xmlns:a16="http://schemas.microsoft.com/office/drawing/2014/main" val="1412496040"/>
                    </a:ext>
                  </a:extLst>
                </a:gridCol>
                <a:gridCol w="885825">
                  <a:extLst>
                    <a:ext uri="{9D8B030D-6E8A-4147-A177-3AD203B41FA5}">
                      <a16:colId xmlns:a16="http://schemas.microsoft.com/office/drawing/2014/main" val="2266065863"/>
                    </a:ext>
                  </a:extLst>
                </a:gridCol>
                <a:gridCol w="879792">
                  <a:extLst>
                    <a:ext uri="{9D8B030D-6E8A-4147-A177-3AD203B41FA5}">
                      <a16:colId xmlns:a16="http://schemas.microsoft.com/office/drawing/2014/main" val="1217361917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3751614112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96775430"/>
                    </a:ext>
                  </a:extLst>
                </a:gridCol>
                <a:gridCol w="894715">
                  <a:extLst>
                    <a:ext uri="{9D8B030D-6E8A-4147-A177-3AD203B41FA5}">
                      <a16:colId xmlns:a16="http://schemas.microsoft.com/office/drawing/2014/main" val="1846230707"/>
                    </a:ext>
                  </a:extLst>
                </a:gridCol>
              </a:tblGrid>
              <a:tr h="833437"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highlight>
                            <a:srgbClr val="800080"/>
                          </a:highlight>
                        </a:rPr>
                        <a:t>TEST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highlight>
                          <a:srgbClr val="80008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571232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969AA0BE-D36B-1EA2-99A0-F1CBCED4B69A}"/>
              </a:ext>
            </a:extLst>
          </p:cNvPr>
          <p:cNvSpPr txBox="1"/>
          <p:nvPr/>
        </p:nvSpPr>
        <p:spPr>
          <a:xfrm>
            <a:off x="5112327" y="531618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10 folds</a:t>
            </a:r>
            <a:endParaRPr lang="en-US" dirty="0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D90D34AF-93E6-DAE8-6C48-0A644B90D12C}"/>
              </a:ext>
            </a:extLst>
          </p:cNvPr>
          <p:cNvSpPr/>
          <p:nvPr/>
        </p:nvSpPr>
        <p:spPr>
          <a:xfrm rot="5400000">
            <a:off x="5198528" y="-880007"/>
            <a:ext cx="886463" cy="9122209"/>
          </a:xfrm>
          <a:prstGeom prst="rightBrace">
            <a:avLst>
              <a:gd name="adj1" fmla="val 8333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8242EB-8BB2-D16F-D130-FD87A8BAAAE6}"/>
              </a:ext>
            </a:extLst>
          </p:cNvPr>
          <p:cNvSpPr txBox="1"/>
          <p:nvPr/>
        </p:nvSpPr>
        <p:spPr>
          <a:xfrm>
            <a:off x="4765964" y="3237406"/>
            <a:ext cx="43780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Smoking model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C21802-42DD-D318-4882-404FAB1399EA}"/>
              </a:ext>
            </a:extLst>
          </p:cNvPr>
          <p:cNvSpPr txBox="1"/>
          <p:nvPr/>
        </p:nvSpPr>
        <p:spPr>
          <a:xfrm>
            <a:off x="4765964" y="55752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Drinking model</a:t>
            </a:r>
          </a:p>
        </p:txBody>
      </p:sp>
    </p:spTree>
    <p:extLst>
      <p:ext uri="{BB962C8B-B14F-4D97-AF65-F5344CB8AC3E}">
        <p14:creationId xmlns:p14="http://schemas.microsoft.com/office/powerpoint/2010/main" val="736583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5" grpId="0"/>
      <p:bldP spid="16" grpId="0" animBg="1"/>
      <p:bldP spid="18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C8A53-6366-FFDD-9315-075E77704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Results Highlights</a:t>
            </a:r>
            <a:b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</a:b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4602952-B8E4-C1C9-47AB-3C5121AC15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0263757"/>
              </p:ext>
            </p:extLst>
          </p:nvPr>
        </p:nvGraphicFramePr>
        <p:xfrm>
          <a:off x="1103313" y="2052638"/>
          <a:ext cx="8947150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4146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3826A-A403-61F4-A40F-13BFCA86D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Discussion Insights</a:t>
            </a:r>
            <a:b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7C11CC9-ED16-9AB3-6F32-E42632DE7D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0909789"/>
              </p:ext>
            </p:extLst>
          </p:nvPr>
        </p:nvGraphicFramePr>
        <p:xfrm>
          <a:off x="1103313" y="2052638"/>
          <a:ext cx="8947150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418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FEDF5-563F-B3C4-5B9D-5C9845EBE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Conclusion &amp; Future Directions</a:t>
            </a:r>
            <a:br>
              <a:rPr lang="en-US" b="1" dirty="0">
                <a:highlight>
                  <a:srgbClr val="FFFFFF"/>
                </a:highlight>
              </a:rPr>
            </a:br>
            <a:b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BF9B32B-AB12-4E16-F3C7-98196232A5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4982756"/>
              </p:ext>
            </p:extLst>
          </p:nvPr>
        </p:nvGraphicFramePr>
        <p:xfrm>
          <a:off x="1103313" y="2052638"/>
          <a:ext cx="8947150" cy="419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437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5" name="Oval 34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FB3CEA1-88D9-42FB-88ED-1E9807FE6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A close-up of black blocks with white letters&#10;&#10;Description automatically generated">
            <a:extLst>
              <a:ext uri="{FF2B5EF4-FFF2-40B4-BE49-F238E27FC236}">
                <a16:creationId xmlns:a16="http://schemas.microsoft.com/office/drawing/2014/main" id="{E392D294-90BF-773F-2F15-44F05EEE41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t="15730"/>
          <a:stretch/>
        </p:blipFill>
        <p:spPr>
          <a:xfrm>
            <a:off x="1143963" y="643467"/>
            <a:ext cx="9904074" cy="5571066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9A6C928E-4252-4F33-8C34-E50A12A31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525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B89E5C5-A037-45B3-9D37-3658914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CB93B0-521E-443D-9750-AFCFDDB3E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DA1DAC79-DDBA-4382-9D43-6E5F685BE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5878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0880F10-995F-4F01-A83B-7ECDB7BE7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2D49266-1F08-40F2-B0E1-1D919DCB5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AACA73D-178F-4CFC-99E3-9F4FCBBDB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Content Placeholder 4" descr="A square image of a mountain range&#10;&#10;Description automatically generated">
            <a:extLst>
              <a:ext uri="{FF2B5EF4-FFF2-40B4-BE49-F238E27FC236}">
                <a16:creationId xmlns:a16="http://schemas.microsoft.com/office/drawing/2014/main" id="{968A825B-B348-716A-687D-86F549FFA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t="7999" b="720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078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D310164-D3A3-415E-9D94-5D21D9FB2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E586E08-18BF-4AB1-AB48-4005D567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4A497DBC-2692-42B4-A606-31024033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517A192-66A9-4297-9284-65580829A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30825ED-0133-430D-BBBB-50B6F522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633F040E-FA1C-4EDC-B925-7EFCB9582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7C224-6BDE-9E44-2A3D-BD878DEB0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9492" y="1676401"/>
            <a:ext cx="3354807" cy="232756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Research Motivation</a:t>
            </a:r>
            <a:endParaRPr lang="en-US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FDC3884-AF10-42EC-A828-643B6154F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914" y="639905"/>
            <a:ext cx="6915664" cy="55781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artoon character with a beer mug and a person walking&#10;&#10;Description automatically generated">
            <a:extLst>
              <a:ext uri="{FF2B5EF4-FFF2-40B4-BE49-F238E27FC236}">
                <a16:creationId xmlns:a16="http://schemas.microsoft.com/office/drawing/2014/main" id="{17239182-AC47-805F-5C48-F116037815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4202513" y="962904"/>
            <a:ext cx="3017178" cy="2368485"/>
          </a:xfrm>
          <a:prstGeom prst="rect">
            <a:avLst/>
          </a:prstGeom>
          <a:effectLst/>
        </p:spPr>
      </p:pic>
      <p:pic>
        <p:nvPicPr>
          <p:cNvPr id="11" name="Picture 10" descr="A diagram of different types of alcohol&#10;&#10;Description automatically generated">
            <a:extLst>
              <a:ext uri="{FF2B5EF4-FFF2-40B4-BE49-F238E27FC236}">
                <a16:creationId xmlns:a16="http://schemas.microsoft.com/office/drawing/2014/main" id="{5930E744-CAF8-64F3-3F95-392D629667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0800" y="3528520"/>
            <a:ext cx="3008929" cy="2369532"/>
          </a:xfrm>
          <a:prstGeom prst="rect">
            <a:avLst/>
          </a:prstGeom>
          <a:effectLst/>
        </p:spPr>
      </p:pic>
      <p:pic>
        <p:nvPicPr>
          <p:cNvPr id="9" name="Picture 8" descr="Cartoon of a liver crying&#10;&#10;Description automatically generated">
            <a:extLst>
              <a:ext uri="{FF2B5EF4-FFF2-40B4-BE49-F238E27FC236}">
                <a16:creationId xmlns:a16="http://schemas.microsoft.com/office/drawing/2014/main" id="{869472E4-ED52-B10D-704A-73EFDA446FB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91230" y="3684096"/>
            <a:ext cx="3039745" cy="2059426"/>
          </a:xfrm>
          <a:prstGeom prst="rect">
            <a:avLst/>
          </a:prstGeom>
          <a:effectLst/>
        </p:spPr>
      </p:pic>
      <p:pic>
        <p:nvPicPr>
          <p:cNvPr id="13" name="Picture 12" descr="A cartoon of a heart&#10;&#10;Description automatically generated">
            <a:extLst>
              <a:ext uri="{FF2B5EF4-FFF2-40B4-BE49-F238E27FC236}">
                <a16:creationId xmlns:a16="http://schemas.microsoft.com/office/drawing/2014/main" id="{F1D37863-7464-2957-74A4-F7477C5CC6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16252" y="1070233"/>
            <a:ext cx="1851247" cy="187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112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9C501-BF2E-4E7B-FED3-6658553B0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61" y="438430"/>
            <a:ext cx="9404723" cy="1400530"/>
          </a:xfrm>
        </p:spPr>
        <p:txBody>
          <a:bodyPr/>
          <a:lstStyle/>
          <a:p>
            <a:r>
              <a:rPr lang="en-US" b="1" dirty="0"/>
              <a:t>Abstract Overview</a:t>
            </a:r>
            <a:b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929A2-C665-D3C2-0F80-136FBDFBD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b="1" dirty="0"/>
              <a:t>Aim: Examine the health impacts of smoking and drinking.</a:t>
            </a:r>
          </a:p>
          <a:p>
            <a:pPr>
              <a:lnSpc>
                <a:spcPct val="200000"/>
              </a:lnSpc>
            </a:pPr>
            <a:r>
              <a:rPr lang="en-US" b="1" dirty="0"/>
              <a:t>Method: Predictive modeling with a focus on logistic regression.</a:t>
            </a:r>
          </a:p>
          <a:p>
            <a:pPr>
              <a:lnSpc>
                <a:spcPct val="200000"/>
              </a:lnSpc>
            </a:pPr>
            <a:r>
              <a:rPr lang="en-US" b="1" dirty="0"/>
              <a:t>Results: Disease patterns linked to behaviors.</a:t>
            </a:r>
          </a:p>
          <a:p>
            <a:pPr>
              <a:lnSpc>
                <a:spcPct val="200000"/>
              </a:lnSpc>
            </a:pPr>
            <a:r>
              <a:rPr lang="en-US" b="1" dirty="0"/>
              <a:t>Impact: Insight for health policy.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1601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2463C-1BA4-FBD1-B303-8463B265C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en-US" b="1" dirty="0"/>
              <a:t>Exploring the Dataset</a:t>
            </a:r>
            <a:br>
              <a:rPr lang="en-US" b="1" dirty="0"/>
            </a:br>
            <a:endParaRPr lang="en-US" dirty="0">
              <a:solidFill>
                <a:srgbClr val="EBEBEB"/>
              </a:solidFill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FD9359-4755-AD6D-D42A-62C17AD86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en-US" b="1" dirty="0"/>
              <a:t>Source:</a:t>
            </a:r>
            <a:r>
              <a:rPr lang="en-US" dirty="0"/>
              <a:t> National Health Insurance Service, South Korea.</a:t>
            </a:r>
          </a:p>
          <a:p>
            <a:r>
              <a:rPr lang="en-US" b="1" dirty="0"/>
              <a:t>Content:</a:t>
            </a:r>
            <a:r>
              <a:rPr lang="en-US" dirty="0"/>
              <a:t> Blood readings reflecting the health impacts of smoking and drinking.</a:t>
            </a:r>
          </a:p>
          <a:p>
            <a:r>
              <a:rPr lang="en-US" b="1" dirty="0"/>
              <a:t>Aim:</a:t>
            </a:r>
            <a:r>
              <a:rPr lang="en-US" dirty="0"/>
              <a:t> Detect patterns to identify related diseases.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9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ic of a city&#10;&#10;Description automatically generated">
            <a:extLst>
              <a:ext uri="{FF2B5EF4-FFF2-40B4-BE49-F238E27FC236}">
                <a16:creationId xmlns:a16="http://schemas.microsoft.com/office/drawing/2014/main" id="{5CDF138D-014A-289A-0530-68EAD1B953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26" r="10201" b="-2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17515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34D23-18A4-B501-6215-EDDCED480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9345" y="452718"/>
            <a:ext cx="7321489" cy="1400530"/>
          </a:xfrm>
        </p:spPr>
        <p:txBody>
          <a:bodyPr/>
          <a:lstStyle/>
          <a:p>
            <a:r>
              <a:rPr lang="en-US" b="1" dirty="0"/>
              <a:t>Problem Statement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774F5-43E6-07E5-76DF-4F68BB60A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1309" y="2452255"/>
            <a:ext cx="9282545" cy="379614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b="1" dirty="0"/>
              <a:t>Concern: Health risks from smoking and drinking in Korea.</a:t>
            </a:r>
          </a:p>
          <a:p>
            <a:pPr>
              <a:lnSpc>
                <a:spcPct val="200000"/>
              </a:lnSpc>
            </a:pPr>
            <a:r>
              <a:rPr lang="en-US" b="1" dirty="0"/>
              <a:t>Goal: Predict risk behaviors and inform policies.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5842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4BDB-5E2D-F566-1D2B-3FC3459B8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2473" y="452718"/>
            <a:ext cx="7238361" cy="1400530"/>
          </a:xfrm>
        </p:spPr>
        <p:txBody>
          <a:bodyPr/>
          <a:lstStyle/>
          <a:p>
            <a:r>
              <a:rPr lang="en-US" b="1" dirty="0"/>
              <a:t>Literature Influences</a:t>
            </a:r>
            <a:b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BEB27F-D8F5-FE7E-1049-E33D5AF95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052918"/>
            <a:ext cx="8525853" cy="3294937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200000"/>
              </a:lnSpc>
            </a:pPr>
            <a:r>
              <a:rPr lang="en-US" b="1" dirty="0"/>
              <a:t>Sung et al. (2022): Stroke analysis with ML and cross-validation.</a:t>
            </a:r>
          </a:p>
          <a:p>
            <a:pPr>
              <a:lnSpc>
                <a:spcPct val="200000"/>
              </a:lnSpc>
            </a:pPr>
            <a:r>
              <a:rPr lang="en-US" b="1" dirty="0" err="1"/>
              <a:t>Fazakis</a:t>
            </a:r>
            <a:r>
              <a:rPr lang="en-US" b="1" dirty="0"/>
              <a:t> et al. (2021): Diabetes prediction with ML, used cross-validation.</a:t>
            </a:r>
          </a:p>
          <a:p>
            <a:pPr>
              <a:lnSpc>
                <a:spcPct val="200000"/>
              </a:lnSpc>
            </a:pPr>
            <a:r>
              <a:rPr lang="en-US" b="1" dirty="0" err="1"/>
              <a:t>Nopour</a:t>
            </a:r>
            <a:r>
              <a:rPr lang="en-US" b="1" dirty="0"/>
              <a:t> et al. (2022): COVID-19 rapid diagnosis via logistic regression.</a:t>
            </a:r>
          </a:p>
          <a:p>
            <a:pPr>
              <a:lnSpc>
                <a:spcPct val="200000"/>
              </a:lnSpc>
            </a:pPr>
            <a:r>
              <a:rPr lang="en-US" b="1" dirty="0"/>
              <a:t>Boateng &amp; </a:t>
            </a:r>
            <a:r>
              <a:rPr lang="en-US" b="1" dirty="0" err="1"/>
              <a:t>Abaye</a:t>
            </a:r>
            <a:r>
              <a:rPr lang="en-US" b="1" dirty="0"/>
              <a:t> (2019): Health analysis with logistic regression.</a:t>
            </a:r>
          </a:p>
          <a:p>
            <a:pPr>
              <a:lnSpc>
                <a:spcPct val="200000"/>
              </a:lnSpc>
            </a:pPr>
            <a:r>
              <a:rPr lang="en-US" b="1" dirty="0"/>
              <a:t>Lamb et al. (2008): Emphasized statistical rigor with t-tests.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243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9AB425D-9F0A-4D3E-973D-CC6E8BFD6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D0A32D2B-F275-43BF-8D49-81B020CA1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4E1549-32A0-D532-7DEE-C76E3DF6C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071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Methodology Overview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5" name="Content Placeholder 4" descr="A black line drawing of a cloud server&#10;&#10;Description automatically generated">
            <a:extLst>
              <a:ext uri="{FF2B5EF4-FFF2-40B4-BE49-F238E27FC236}">
                <a16:creationId xmlns:a16="http://schemas.microsoft.com/office/drawing/2014/main" id="{A6872AE2-DF93-EC9C-951D-E379CE234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85" y="3065369"/>
            <a:ext cx="2627842" cy="2627842"/>
          </a:xfrm>
          <a:prstGeom prst="rect">
            <a:avLst/>
          </a:prstGeom>
          <a:effectLst/>
        </p:spPr>
      </p:pic>
      <p:pic>
        <p:nvPicPr>
          <p:cNvPr id="14" name="Picture 13" descr="A magnifying glass over a graph&#10;&#10;Description automatically generated">
            <a:extLst>
              <a:ext uri="{FF2B5EF4-FFF2-40B4-BE49-F238E27FC236}">
                <a16:creationId xmlns:a16="http://schemas.microsoft.com/office/drawing/2014/main" id="{EF9B89E4-CCA4-8C78-64B7-57D1A047E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269" y="3173476"/>
            <a:ext cx="2627842" cy="2411627"/>
          </a:xfrm>
          <a:prstGeom prst="rect">
            <a:avLst/>
          </a:prstGeom>
          <a:effectLst/>
        </p:spPr>
      </p:pic>
      <p:sp>
        <p:nvSpPr>
          <p:cNvPr id="43" name="Content Placeholder 17">
            <a:extLst>
              <a:ext uri="{FF2B5EF4-FFF2-40B4-BE49-F238E27FC236}">
                <a16:creationId xmlns:a16="http://schemas.microsoft.com/office/drawing/2014/main" id="{E1DA5246-EBC8-6009-0B1D-687E92359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526" y="2548281"/>
            <a:ext cx="5114093" cy="3654389"/>
          </a:xfrm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Data Collection: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Statistical Exploration:</a:t>
            </a: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514350" lvl="1" indent="0">
              <a:buNone/>
            </a:pPr>
            <a:r>
              <a:rPr lang="en-US" sz="19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Normality Tests:</a:t>
            </a:r>
            <a:r>
              <a:rPr lang="en-US" sz="19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Ensure data distribution.</a:t>
            </a:r>
          </a:p>
          <a:p>
            <a:pPr marL="514350" lvl="1" indent="0">
              <a:buNone/>
            </a:pPr>
            <a:r>
              <a:rPr lang="en-US" sz="19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Histograms &amp; Q-Q Plots:</a:t>
            </a:r>
            <a:r>
              <a:rPr lang="en-US" sz="19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Visual data analysis.</a:t>
            </a:r>
          </a:p>
          <a:p>
            <a:pPr marL="514350" lvl="1" indent="0">
              <a:buNone/>
            </a:pPr>
            <a:r>
              <a:rPr lang="en-US" sz="19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Correlation Matrices:</a:t>
            </a:r>
            <a:r>
              <a:rPr lang="en-US" sz="19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Identify relationships.</a:t>
            </a:r>
          </a:p>
          <a:p>
            <a:pPr marL="514350" lvl="1" indent="0">
              <a:buNone/>
            </a:pPr>
            <a:r>
              <a:rPr lang="en-US" sz="19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T-tests:</a:t>
            </a:r>
            <a:r>
              <a:rPr lang="en-US" sz="19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Compare groups.</a:t>
            </a:r>
          </a:p>
          <a:p>
            <a:pPr marL="514350" lvl="1" indent="0">
              <a:buNone/>
            </a:pPr>
            <a:r>
              <a:rPr lang="en-US" sz="19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P-value Analysis:</a:t>
            </a:r>
            <a:r>
              <a:rPr lang="en-US" sz="19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Significance testing.</a:t>
            </a:r>
          </a:p>
          <a:p>
            <a:pPr marL="1600200" lvl="3" indent="-228600" algn="l">
              <a:buFont typeface="+mj-lt"/>
              <a:buAutoNum type="arabicPeriod"/>
            </a:pPr>
            <a:endParaRPr lang="en-US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marL="1600200" lvl="3" indent="-228600" algn="l">
              <a:buFont typeface="+mj-lt"/>
              <a:buAutoNum type="arabicPeriod"/>
            </a:pPr>
            <a:endParaRPr lang="en-US" b="1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  <a:p>
            <a:pPr marL="1600200" lvl="3" indent="-228600" algn="l">
              <a:buFont typeface="+mj-lt"/>
              <a:buAutoNum type="arabicPeriod"/>
            </a:pPr>
            <a:endParaRPr lang="en-US" b="1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86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F3DC2-0DB5-00AA-DC65-8C29A24B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452718"/>
            <a:ext cx="4165580" cy="1400530"/>
          </a:xfrm>
        </p:spPr>
        <p:txBody>
          <a:bodyPr>
            <a:normAutofit fontScale="90000"/>
          </a:bodyPr>
          <a:lstStyle/>
          <a:p>
            <a:r>
              <a:rPr lang="en-US" sz="3100" b="1" dirty="0"/>
              <a:t>Demographic Distribution of Health Behaviors</a:t>
            </a:r>
            <a:br>
              <a:rPr lang="en-US" b="1" dirty="0"/>
            </a:br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75CE30D-8C95-4716-A3AB-29EC9A5F19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39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7191 h 6985200"/>
              <a:gd name="connsiteX6" fmla="*/ 1 w 6858001"/>
              <a:gd name="connsiteY6" fmla="*/ 887191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7191"/>
                </a:lnTo>
                <a:lnTo>
                  <a:pt x="1" y="887191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31" name="Freeform 23">
            <a:extLst>
              <a:ext uri="{FF2B5EF4-FFF2-40B4-BE49-F238E27FC236}">
                <a16:creationId xmlns:a16="http://schemas.microsoft.com/office/drawing/2014/main" id="{5262E9D7-B5C1-4E6C-B3EF-2F48077054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 descr="A bar chart of drinking status&#10;&#10;Description automatically generated•&#9;Smoking Trends: &#10;">
            <a:extLst>
              <a:ext uri="{FF2B5EF4-FFF2-40B4-BE49-F238E27FC236}">
                <a16:creationId xmlns:a16="http://schemas.microsoft.com/office/drawing/2014/main" id="{9349D589-3A7F-8661-6A94-BAF6B67CC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353" y="909643"/>
            <a:ext cx="2627752" cy="1734316"/>
          </a:xfrm>
          <a:prstGeom prst="rect">
            <a:avLst/>
          </a:prstGeom>
          <a:effectLst/>
        </p:spPr>
      </p:pic>
      <p:pic>
        <p:nvPicPr>
          <p:cNvPr id="5" name="Content Placeholder 4" descr="A table of red and blue squares&#10;&#10;Description automatically generated">
            <a:extLst>
              <a:ext uri="{FF2B5EF4-FFF2-40B4-BE49-F238E27FC236}">
                <a16:creationId xmlns:a16="http://schemas.microsoft.com/office/drawing/2014/main" id="{A08F70C3-BC3F-6D2E-47CB-4AA40F6EF3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031" y="2843104"/>
            <a:ext cx="5004074" cy="3344105"/>
          </a:xfrm>
          <a:prstGeom prst="rect">
            <a:avLst/>
          </a:prstGeom>
          <a:effectLst/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C8C7DA03-3808-49BC-946F-ECACEAE88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0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CB317530-9E2E-DB16-AE05-07B33D0B7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114" y="1991728"/>
            <a:ext cx="4165146" cy="4195481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1900" b="1" dirty="0"/>
              <a:t>Correlation Matrix and Heatmap Insights </a:t>
            </a:r>
          </a:p>
          <a:p>
            <a:pPr marL="0" marR="0" indent="0">
              <a:lnSpc>
                <a:spcPct val="200000"/>
              </a:lnSpc>
              <a:buNone/>
            </a:pPr>
            <a:r>
              <a:rPr lang="en-US" sz="1900" b="1" dirty="0"/>
              <a:t>Visualizing Lifestyle Distributions:</a:t>
            </a:r>
          </a:p>
          <a:p>
            <a:pPr marR="0">
              <a:lnSpc>
                <a:spcPct val="200000"/>
              </a:lnSpc>
            </a:pPr>
            <a:r>
              <a:rPr lang="en-US" sz="1900" b="1" dirty="0"/>
              <a:t>Smoking Trends</a:t>
            </a:r>
          </a:p>
          <a:p>
            <a:pPr marR="0">
              <a:lnSpc>
                <a:spcPct val="200000"/>
              </a:lnSpc>
            </a:pPr>
            <a:r>
              <a:rPr lang="en-US" sz="1900" b="1" dirty="0"/>
              <a:t>Drinking Trends</a:t>
            </a:r>
          </a:p>
          <a:p>
            <a:pPr marL="0" marR="0" indent="0" algn="just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7" name="Content Placeholder 6" descr="A graph showing the number of participants&#10;&#10;Description automatically generated">
            <a:extLst>
              <a:ext uri="{FF2B5EF4-FFF2-40B4-BE49-F238E27FC236}">
                <a16:creationId xmlns:a16="http://schemas.microsoft.com/office/drawing/2014/main" id="{3C9B2A9E-1344-9068-D83A-A645A790B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1277" y="858834"/>
            <a:ext cx="3118122" cy="178512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31944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FFC61E-DDD5-4FB9-BF65-9FB99380D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156" y="232499"/>
            <a:ext cx="4166510" cy="1622321"/>
          </a:xfrm>
        </p:spPr>
        <p:txBody>
          <a:bodyPr>
            <a:normAutofit/>
          </a:bodyPr>
          <a:lstStyle/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6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EDAB35B-04BE-5E28-2D24-2085C344E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T-test &amp; P-value Results - Health Metrics in Drinkers</a:t>
            </a:r>
            <a:br>
              <a:rPr lang="en-US" sz="1800" b="1" dirty="0">
                <a:solidFill>
                  <a:schemeClr val="bg1"/>
                </a:solidFill>
                <a:highlight>
                  <a:srgbClr val="FFFFFF"/>
                </a:highlight>
                <a:latin typeface="Söhne"/>
              </a:rPr>
            </a:br>
            <a:endParaRPr lang="en-US" sz="1900" b="1" dirty="0">
              <a:solidFill>
                <a:schemeClr val="bg1"/>
              </a:solidFill>
            </a:endParaRPr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F9881FA8-8876-2672-B8B3-ACBC373F26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7937104"/>
              </p:ext>
            </p:extLst>
          </p:nvPr>
        </p:nvGraphicFramePr>
        <p:xfrm>
          <a:off x="5732072" y="668483"/>
          <a:ext cx="6152772" cy="520584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767712">
                  <a:extLst>
                    <a:ext uri="{9D8B030D-6E8A-4147-A177-3AD203B41FA5}">
                      <a16:colId xmlns:a16="http://schemas.microsoft.com/office/drawing/2014/main" val="1267320834"/>
                    </a:ext>
                  </a:extLst>
                </a:gridCol>
                <a:gridCol w="1552774">
                  <a:extLst>
                    <a:ext uri="{9D8B030D-6E8A-4147-A177-3AD203B41FA5}">
                      <a16:colId xmlns:a16="http://schemas.microsoft.com/office/drawing/2014/main" val="2148274693"/>
                    </a:ext>
                  </a:extLst>
                </a:gridCol>
                <a:gridCol w="1140506">
                  <a:extLst>
                    <a:ext uri="{9D8B030D-6E8A-4147-A177-3AD203B41FA5}">
                      <a16:colId xmlns:a16="http://schemas.microsoft.com/office/drawing/2014/main" val="892966159"/>
                    </a:ext>
                  </a:extLst>
                </a:gridCol>
                <a:gridCol w="1691780">
                  <a:extLst>
                    <a:ext uri="{9D8B030D-6E8A-4147-A177-3AD203B41FA5}">
                      <a16:colId xmlns:a16="http://schemas.microsoft.com/office/drawing/2014/main" val="1107332146"/>
                    </a:ext>
                  </a:extLst>
                </a:gridCol>
              </a:tblGrid>
              <a:tr h="515894">
                <a:tc>
                  <a:txBody>
                    <a:bodyPr/>
                    <a:lstStyle/>
                    <a:p>
                      <a:pPr fontAlgn="b"/>
                      <a:r>
                        <a:rPr lang="en-US" b="1" dirty="0">
                          <a:effectLst/>
                        </a:rPr>
                        <a:t>Metric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b="1">
                          <a:effectLst/>
                        </a:rPr>
                        <a:t>T-statistic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b="1" dirty="0">
                          <a:effectLst/>
                        </a:rPr>
                        <a:t>P-value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US" b="1" dirty="0">
                          <a:effectLst/>
                        </a:rPr>
                        <a:t>Significance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921575027"/>
                  </a:ext>
                </a:extLst>
              </a:tr>
              <a:tr h="586244"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HDL Cholesterol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57.060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9430058"/>
                  </a:ext>
                </a:extLst>
              </a:tr>
              <a:tr h="586244"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LDL Cholesterol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-41.271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3227997"/>
                  </a:ext>
                </a:extLst>
              </a:tr>
              <a:tr h="586244"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Systolic BP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9.375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6.91e-21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9211020"/>
                  </a:ext>
                </a:extLst>
              </a:tr>
              <a:tr h="586244"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Diastolic BP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73.475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7986126"/>
                  </a:ext>
                </a:extLst>
              </a:tr>
              <a:tr h="586244"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Gamma GTP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258.220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8200278"/>
                  </a:ext>
                </a:extLst>
              </a:tr>
              <a:tr h="586244"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SGOT (AST)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18.939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5.60e-80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0419041"/>
                  </a:ext>
                </a:extLst>
              </a:tr>
              <a:tr h="586244"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SGOT (ALT)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54.661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0881790"/>
                  </a:ext>
                </a:extLst>
              </a:tr>
              <a:tr h="586244"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Triglyceride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54.452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>
                          <a:solidFill>
                            <a:schemeClr val="tx1"/>
                          </a:solidFill>
                          <a:effectLst/>
                        </a:rPr>
                        <a:t>0.0</a:t>
                      </a:r>
                      <a:endParaRPr lang="en-US" sz="1600" kern="1200" cap="none" spc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 defTabSz="457200" rtl="0" eaLnBrk="1" fontAlgn="base" latinLnBrk="0" hangingPunct="1"/>
                      <a:r>
                        <a:rPr lang="en-US" sz="1600" kern="1200" cap="none" spc="0" dirty="0">
                          <a:solidFill>
                            <a:schemeClr val="tx1"/>
                          </a:solidFill>
                          <a:effectLst/>
                        </a:rPr>
                        <a:t>Significant</a:t>
                      </a:r>
                      <a:endParaRPr lang="en-US" sz="1600" kern="1200" cap="none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470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85347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Override1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1E5155"/>
    </a:dk2>
    <a:lt2>
      <a:srgbClr val="EBEBEB"/>
    </a:lt2>
    <a:accent1>
      <a:srgbClr val="B01513"/>
    </a:accent1>
    <a:accent2>
      <a:srgbClr val="EA6312"/>
    </a:accent2>
    <a:accent3>
      <a:srgbClr val="E6B729"/>
    </a:accent3>
    <a:accent4>
      <a:srgbClr val="6AAC90"/>
    </a:accent4>
    <a:accent5>
      <a:srgbClr val="54849A"/>
    </a:accent5>
    <a:accent6>
      <a:srgbClr val="9E5E9B"/>
    </a:accent6>
    <a:hlink>
      <a:srgbClr val="58C1BA"/>
    </a:hlink>
    <a:folHlink>
      <a:srgbClr val="9DFFCB"/>
    </a:folHlink>
  </a:clrScheme>
</a:themeOverride>
</file>

<file path=ppt/theme/themeOverride2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1E5155"/>
    </a:dk2>
    <a:lt2>
      <a:srgbClr val="EBEBEB"/>
    </a:lt2>
    <a:accent1>
      <a:srgbClr val="B01513"/>
    </a:accent1>
    <a:accent2>
      <a:srgbClr val="EA6312"/>
    </a:accent2>
    <a:accent3>
      <a:srgbClr val="E6B729"/>
    </a:accent3>
    <a:accent4>
      <a:srgbClr val="6AAC90"/>
    </a:accent4>
    <a:accent5>
      <a:srgbClr val="54849A"/>
    </a:accent5>
    <a:accent6>
      <a:srgbClr val="9E5E9B"/>
    </a:accent6>
    <a:hlink>
      <a:srgbClr val="58C1BA"/>
    </a:hlink>
    <a:folHlink>
      <a:srgbClr val="9DFFC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975</TotalTime>
  <Words>622</Words>
  <Application>Microsoft Macintosh PowerPoint</Application>
  <PresentationFormat>Widescreen</PresentationFormat>
  <Paragraphs>175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ACADEMY ENGRAVED LET PLAIN:1.0</vt:lpstr>
      <vt:lpstr>Arial</vt:lpstr>
      <vt:lpstr>Century Gothic</vt:lpstr>
      <vt:lpstr>Söhne</vt:lpstr>
      <vt:lpstr>Times New Roman</vt:lpstr>
      <vt:lpstr>Wingdings 3</vt:lpstr>
      <vt:lpstr>Ion</vt:lpstr>
      <vt:lpstr>           Title: Impact of Smoking and Drinking on Health in South Korea                           Presenter: Priyanka Logasubramanian                        Institute: West Chester University, PA         </vt:lpstr>
      <vt:lpstr>Research Motivation</vt:lpstr>
      <vt:lpstr>Abstract Overview </vt:lpstr>
      <vt:lpstr>Exploring the Dataset </vt:lpstr>
      <vt:lpstr>Problem Statement </vt:lpstr>
      <vt:lpstr>Literature Influences </vt:lpstr>
      <vt:lpstr>Methodology Overview </vt:lpstr>
      <vt:lpstr>Demographic Distribution of Health Behaviors </vt:lpstr>
      <vt:lpstr>PowerPoint Presentation</vt:lpstr>
      <vt:lpstr>T-test &amp; P-value Results - Health Metrics in Smokers </vt:lpstr>
      <vt:lpstr>Key Predictors in Smoking and Drinking Behaviors </vt:lpstr>
      <vt:lpstr>PowerPoint Presentation</vt:lpstr>
      <vt:lpstr>10-Fold Cross-Validation for Smoking and Drinking Model </vt:lpstr>
      <vt:lpstr>Results Highlights </vt:lpstr>
      <vt:lpstr>Discussion Insights </vt:lpstr>
      <vt:lpstr>Conclusion &amp; Future Directions 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Title: Impact of Smoking and Drinking on Health in South Korea                    Authors:Priyanka Logasubramanian, Amiruzzaman Md                       Institute: West Chester University, PA         </dc:title>
  <dc:creator>PRIYANKA LOGASUBRAMANIAN</dc:creator>
  <cp:lastModifiedBy>PRIYANKA LOGASUBRAMANIAN</cp:lastModifiedBy>
  <cp:revision>7</cp:revision>
  <dcterms:created xsi:type="dcterms:W3CDTF">2024-04-03T02:56:05Z</dcterms:created>
  <dcterms:modified xsi:type="dcterms:W3CDTF">2024-04-03T19:12:03Z</dcterms:modified>
</cp:coreProperties>
</file>

<file path=docProps/thumbnail.jpeg>
</file>